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2"/>
  </p:notesMasterIdLst>
  <p:sldIdLst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93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1" r:id="rId32"/>
    <p:sldId id="292" r:id="rId33"/>
    <p:sldId id="306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8" r:id="rId57"/>
    <p:sldId id="327" r:id="rId58"/>
    <p:sldId id="323" r:id="rId59"/>
    <p:sldId id="324" r:id="rId60"/>
    <p:sldId id="32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1DB1-09B1-4A3A-A880-CA67E41428B2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CC0B-3A7E-4EFF-B84B-8764CF32B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9D38FF-4FDC-432F-AAAE-C88CC05B37A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60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17BF16-9763-4BDA-A45B-EB182514ED0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56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E0969F-D9D6-4930-A5F1-884B051C311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732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52CEAD-E03D-415F-AD39-EB07B6161DF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2855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9FBA0C-44F2-47AA-9A4B-C43893C0A7B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34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C51E85-810E-4D82-AA6B-B3E9150E270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039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7709D6-0B2A-4E6C-BFA3-C89CD41CFFF7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508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53158-D5D5-44D8-903E-880BC5FFDEF3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82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356A6D-4B8A-4718-A063-93A6C7EB359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610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25C2D1-703C-4E2A-8679-9E625ADCB917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0530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0B2A8E-39F9-422F-8BCD-EFEC52D245E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823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D582F5-65DA-4C7F-AC6E-10E03DA5303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850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BBFB08-0A46-4A87-926B-34A4210D427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124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F25F41-388B-42F2-A159-B4DE661AA9E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569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EA0F9-E0FC-440F-B8B2-2EBAAA568FE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647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4BA56A-8A1C-4911-A605-A2F44C2FFC84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999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95AED3-BCAA-4C68-BCC4-E7479647E18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554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FC9E1-3801-4F9C-B468-D4201C1F094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812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9E098-78D4-47C1-8CD5-1C716817D59D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2074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8CBCB6-20A4-45E1-AD37-AC3807AB03AE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416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6F607-6F5C-459F-A7E5-1D88A1EA6AAD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363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74D03-BB28-4774-B23E-BEAA2CEEF4E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844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6C006-A28A-4907-919D-5DBBB167F3D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756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0E171E-45A8-4912-AE68-399D4F21315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8357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27BF4F-5386-471A-BC9E-D594583BC037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469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2F077-8487-4C3E-ABDB-3E2A69225393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3111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8510D4-0918-49C5-B05D-A9E0B3F981C5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90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BBF262-E26D-45C3-AD88-1961976747D2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7220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B35C57-89C7-4065-B202-B244EAD1C284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405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B558F1-689B-4B7A-A89A-DEA15ACBA8D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295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E6879E-CD79-48D4-8DE3-3BAB67F14B9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5683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AD6DF-BF95-47CC-B84B-7532ECDF54FA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2207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5BE8A9-7C9C-4EF7-B8D5-AF5F8CEABC90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08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9243A1-5140-4805-B165-79069BF3789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030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FB8EA1-0E0C-4204-8478-11092F6C6C6E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612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098386-EA3E-408F-89E7-C955CAC9DCF9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2302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9052A1-45C4-4A62-9437-4F1A2793D037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1836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9078BF-840A-4D75-8A54-9146F7049EB3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9477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7B7589-1F56-4114-B072-4988B84CAEDC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323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CA738F-AC39-423A-8998-BB6AD5E0795A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4820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FA8863-72FA-47DD-A89D-531536DE30E9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372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38863D-0D8F-472A-AFD9-09711370CA61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744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9CB2C-3BC6-4A51-887E-7D50DB957A43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765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0FB5B8-4203-422C-88DD-8219F0A1515D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16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03B7B-43B0-4C27-BD38-B4D54471210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34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3AEC45-AF87-45A8-B1E7-5E8BC483D6C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73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A470D1-D658-41AE-84E2-32F4433F15C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986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62C569-3CCB-4956-8F62-7424AB2384E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2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642B81-5521-4255-9D52-C690A777F1E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77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18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>
                <a:solidFill>
                  <a:prstClr val="white"/>
                </a:solidFill>
              </a:rPr>
              <a:pPr/>
              <a:t>5/24/2017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8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8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2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1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6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7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2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8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5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5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4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>
                <a:solidFill>
                  <a:srgbClr val="ACD433"/>
                </a:solidFill>
              </a:rPr>
              <a:pPr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ACEA26-4348-44C2-8E47-F7C60DA7670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6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7E0D914D-B099-4142-A885-11F276715148}" type="datetimeFigureOut">
              <a:rPr lang="en-US" dirty="0">
                <a:solidFill>
                  <a:srgbClr val="ACD433"/>
                </a:solidFill>
              </a:rPr>
              <a:pPr defTabSz="457200"/>
              <a:t>5/24/2017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NC World History Final Review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Unit Summaries</a:t>
            </a:r>
          </a:p>
        </p:txBody>
      </p:sp>
    </p:spTree>
    <p:extLst>
      <p:ext uri="{BB962C8B-B14F-4D97-AF65-F5344CB8AC3E}">
        <p14:creationId xmlns:p14="http://schemas.microsoft.com/office/powerpoint/2010/main" val="182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9545" y="1853248"/>
            <a:ext cx="11587655" cy="467367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400" dirty="0" smtClean="0"/>
              <a:t>developed </a:t>
            </a:r>
            <a:r>
              <a:rPr lang="en-US" altLang="en-US" sz="2400" dirty="0"/>
              <a:t>the </a:t>
            </a:r>
            <a:r>
              <a:rPr lang="en-US" altLang="en-US" sz="2400" b="1" u="sng" dirty="0"/>
              <a:t>Republic</a:t>
            </a:r>
            <a:r>
              <a:rPr lang="en-US" altLang="en-US" sz="2400" dirty="0"/>
              <a:t> form of government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most powerful governing body was the Senate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Patricians</a:t>
            </a:r>
            <a:r>
              <a:rPr lang="en-US" altLang="en-US" sz="2400" dirty="0"/>
              <a:t>- landowning upper class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Plebeians</a:t>
            </a:r>
            <a:r>
              <a:rPr lang="en-US" altLang="en-US" sz="2400" dirty="0"/>
              <a:t>  -  working middle class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err="1"/>
              <a:t>Pax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 smtClean="0"/>
              <a:t>Romana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200 years of Roman Peace, Golden Age of </a:t>
            </a:r>
            <a:r>
              <a:rPr lang="en-US" altLang="en-US" sz="2400" dirty="0" smtClean="0"/>
              <a:t>Rome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Twelve Tables of Roman </a:t>
            </a:r>
            <a:r>
              <a:rPr lang="en-US" altLang="en-US" sz="2400" b="1" u="sng" dirty="0" smtClean="0"/>
              <a:t>Law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greatest contribution of the </a:t>
            </a:r>
            <a:r>
              <a:rPr lang="en-US" altLang="en-US" sz="2400" dirty="0" smtClean="0"/>
              <a:t>Romans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- decline of the Roman Empire resulted in </a:t>
            </a:r>
            <a:r>
              <a:rPr lang="en-US" altLang="en-US" sz="24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Eastern Half: Byzantine Empire, Western </a:t>
            </a:r>
            <a:r>
              <a:rPr lang="en-US" altLang="en-US" sz="2400" dirty="0" smtClean="0"/>
              <a:t>Half Middle </a:t>
            </a:r>
            <a:r>
              <a:rPr lang="en-US" altLang="en-US" sz="2400" dirty="0"/>
              <a:t>Ages in Europe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57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6841" y="1355834"/>
            <a:ext cx="11413959" cy="5053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dirty="0" smtClean="0"/>
              <a:t>(1) </a:t>
            </a:r>
            <a:r>
              <a:rPr lang="en-US" altLang="en-US" sz="3500" dirty="0"/>
              <a:t>Hinduism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dirty="0"/>
              <a:t>    </a:t>
            </a:r>
            <a:r>
              <a:rPr lang="en-US" altLang="en-US" sz="3500" dirty="0" smtClean="0"/>
              <a:t>-</a:t>
            </a:r>
            <a:r>
              <a:rPr lang="en-US" altLang="en-US" sz="3000" dirty="0"/>
              <a:t>belief system of India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</a:t>
            </a:r>
            <a:r>
              <a:rPr lang="en-US" altLang="en-US" sz="3000" dirty="0" smtClean="0"/>
              <a:t>- polytheistic </a:t>
            </a:r>
            <a:r>
              <a:rPr lang="en-US" altLang="en-US" sz="3000" dirty="0"/>
              <a:t>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smtClean="0"/>
              <a:t>		- </a:t>
            </a:r>
            <a:r>
              <a:rPr lang="en-US" altLang="en-US" sz="3000" dirty="0"/>
              <a:t>unification process takes many </a:t>
            </a:r>
            <a:r>
              <a:rPr lang="en-US" altLang="en-US" sz="3000" dirty="0" smtClean="0"/>
              <a:t>lifetimes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(reincarnation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- beliefs rooted concept of karma and dharma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-  beliefs introduced caste system </a:t>
            </a:r>
            <a:r>
              <a:rPr lang="en-US" altLang="en-US" sz="3000" dirty="0" smtClean="0"/>
              <a:t>(rigid </a:t>
            </a:r>
            <a:r>
              <a:rPr lang="en-US" altLang="en-US" sz="3000" dirty="0"/>
              <a:t>social class structure)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29710" y="204952"/>
            <a:ext cx="843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Belief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Caste System of India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4191000" y="571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5181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4572000" y="4572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4343400" y="5213131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V="1">
            <a:off x="4114800" y="2057400"/>
            <a:ext cx="1447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5562600" y="2057400"/>
            <a:ext cx="19050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55626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6"/>
          <p:cNvSpPr>
            <a:spLocks noChangeShapeType="1"/>
          </p:cNvSpPr>
          <p:nvPr/>
        </p:nvSpPr>
        <p:spPr bwMode="auto">
          <a:xfrm flipV="1">
            <a:off x="57150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>
            <a:off x="6096000" y="4267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>
            <a:off x="62484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>
            <a:off x="6553200" y="563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>
            <a:off x="5638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876800" y="3886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Text Box 23"/>
          <p:cNvSpPr txBox="1">
            <a:spLocks noChangeArrowheads="1"/>
          </p:cNvSpPr>
          <p:nvPr/>
        </p:nvSpPr>
        <p:spPr bwMode="auto">
          <a:xfrm>
            <a:off x="7451726" y="3854450"/>
            <a:ext cx="245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6858000" y="25146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Brahmin (Priests)</a:t>
            </a:r>
            <a:r>
              <a:rPr lang="en-US" altLang="en-US" sz="3600"/>
              <a:t> </a:t>
            </a:r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7315200" y="34290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Kshatriyas (Warriors)</a:t>
            </a:r>
          </a:p>
        </p:txBody>
      </p:sp>
      <p:sp>
        <p:nvSpPr>
          <p:cNvPr id="29716" name="Text Box 28"/>
          <p:cNvSpPr txBox="1">
            <a:spLocks noChangeArrowheads="1"/>
          </p:cNvSpPr>
          <p:nvPr/>
        </p:nvSpPr>
        <p:spPr bwMode="auto">
          <a:xfrm>
            <a:off x="7543800" y="411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Vaisyas (middle class)</a:t>
            </a:r>
          </a:p>
        </p:txBody>
      </p:sp>
      <p:sp>
        <p:nvSpPr>
          <p:cNvPr id="29717" name="Text Box 29"/>
          <p:cNvSpPr txBox="1">
            <a:spLocks noChangeArrowheads="1"/>
          </p:cNvSpPr>
          <p:nvPr/>
        </p:nvSpPr>
        <p:spPr bwMode="auto">
          <a:xfrm>
            <a:off x="7620000" y="4648201"/>
            <a:ext cx="2514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Sudras (servants/farmers)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18" name="Text Box 30"/>
          <p:cNvSpPr txBox="1">
            <a:spLocks noChangeArrowheads="1"/>
          </p:cNvSpPr>
          <p:nvPr/>
        </p:nvSpPr>
        <p:spPr bwMode="auto">
          <a:xfrm>
            <a:off x="7848600" y="5410201"/>
            <a:ext cx="213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Untouchables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(peasants)</a:t>
            </a:r>
          </a:p>
        </p:txBody>
      </p:sp>
    </p:spTree>
    <p:extLst>
      <p:ext uri="{BB962C8B-B14F-4D97-AF65-F5344CB8AC3E}">
        <p14:creationId xmlns:p14="http://schemas.microsoft.com/office/powerpoint/2010/main" val="3117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</a:t>
            </a:r>
            <a:r>
              <a:rPr lang="en-US" altLang="en-US" sz="3200" dirty="0" smtClean="0"/>
              <a:t>(Page </a:t>
            </a:r>
            <a:r>
              <a:rPr lang="en-US" altLang="en-US" sz="3200" dirty="0"/>
              <a:t>2)</a:t>
            </a:r>
            <a:endParaRPr lang="en-US" altLang="en-US" sz="24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87365"/>
            <a:ext cx="10957034" cy="526305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(2) </a:t>
            </a:r>
            <a:r>
              <a:rPr lang="en-US" altLang="en-US" sz="3200" dirty="0"/>
              <a:t>Buddhism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Founder Siddhartha Gautama ( Buddha-Enlightened 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Central Philosophy :Four Noble Truths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Code of Conduct: The Eightfold Path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accepts Hindus beliefs in reincarnation, karma, dharma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sz="3200" dirty="0" smtClean="0"/>
              <a:t>(3) </a:t>
            </a:r>
            <a:r>
              <a:rPr lang="en-US" altLang="en-US" sz="3200" dirty="0"/>
              <a:t>Confucianism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Teachings of Chinese philosopher Confucius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- Every person has certain duties and  responsibilities according to </a:t>
            </a:r>
            <a:r>
              <a:rPr lang="en-US" altLang="en-US" sz="2400" dirty="0" smtClean="0"/>
              <a:t>position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100" dirty="0" smtClean="0"/>
              <a:t>      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817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( Page 4)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853248"/>
            <a:ext cx="10689295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(4) </a:t>
            </a:r>
            <a:r>
              <a:rPr lang="en-US" altLang="en-US" sz="2400" dirty="0"/>
              <a:t>Judaism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monotheistic religion of the Hebrews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Code of Conduct: Ten Commandments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Central Belief: Covenant with God to follow the Ten Commandments and will become the sacred people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Sacred Text: Torah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established the Kingdom of Israel with Jerusalem as its capital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(5) </a:t>
            </a:r>
            <a:r>
              <a:rPr lang="en-US" altLang="en-US" sz="2400" dirty="0"/>
              <a:t>Christianity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- </a:t>
            </a:r>
            <a:r>
              <a:rPr lang="en-US" altLang="en-US" sz="2000" dirty="0"/>
              <a:t>rooted in Judaism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Code of Conduct: Ten Commandments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Central Belief: Jesus is the Messiah or savior sent by God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Sacred Text: Bible </a:t>
            </a:r>
            <a:r>
              <a:rPr lang="en-US" altLang="en-US" sz="2000" dirty="0" smtClean="0"/>
              <a:t>(Old </a:t>
            </a:r>
            <a:r>
              <a:rPr lang="en-US" altLang="en-US" sz="2000" dirty="0"/>
              <a:t>Testament: Torah, New Testament: Gospels)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8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( Page 5)</a:t>
            </a:r>
            <a:endParaRPr lang="en-US" altLang="en-US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41435" y="1608083"/>
            <a:ext cx="11430000" cy="493986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 smtClean="0"/>
              <a:t>(6) </a:t>
            </a:r>
            <a:r>
              <a:rPr lang="en-US" altLang="en-US" sz="3100" dirty="0"/>
              <a:t>Islam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based on the teachings of Muhammad </a:t>
            </a:r>
            <a:r>
              <a:rPr lang="en-US" altLang="en-US" sz="3100" dirty="0" smtClean="0"/>
              <a:t>(prophet </a:t>
            </a:r>
            <a:r>
              <a:rPr lang="en-US" altLang="en-US" sz="3100" dirty="0"/>
              <a:t>of Allah, or God)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monotheistic 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Central Beliefs: Five Pillars of Islam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Sacred text: </a:t>
            </a:r>
            <a:r>
              <a:rPr lang="en-US" altLang="en-US" sz="3100" dirty="0" smtClean="0"/>
              <a:t>Quran</a:t>
            </a:r>
            <a:endParaRPr lang="en-US" altLang="en-US" sz="3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 smtClean="0"/>
              <a:t>(</a:t>
            </a:r>
            <a:r>
              <a:rPr lang="en-US" altLang="en-US" sz="3100" dirty="0"/>
              <a:t>7</a:t>
            </a:r>
            <a:r>
              <a:rPr lang="en-US" altLang="en-US" sz="3100" dirty="0" smtClean="0"/>
              <a:t>) </a:t>
            </a:r>
            <a:r>
              <a:rPr lang="en-US" altLang="en-US" sz="3100" dirty="0"/>
              <a:t>Shintoism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Ancient Religion of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polytheistic 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Religion of festivals and rituals that centered on respect for nature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worshipped the Kami, or spirits that controlled the forces of nature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3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&amp; 2 Review Sheet</a:t>
            </a:r>
            <a:br>
              <a:rPr lang="en-US" dirty="0" smtClean="0"/>
            </a:br>
            <a:r>
              <a:rPr lang="en-US" dirty="0" smtClean="0"/>
              <a:t>(35 mins)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Answers Questions 1-21  on the review sheet.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5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What would be a paragraph summary of Units 1 &amp; 2?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2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(1/5/16)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973075" cy="45317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 Rome was falling, it split into two halves. What were those two halves? (think Justinian for one half and Feudalism for the other)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effect did the Renaissance have on Europe?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was Martin Luther and why was he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were absolute leaders able to keep their power?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**If you did not turn your project in yesterday, you can put it in the box today for 10 points off**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1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306576" cy="3329581"/>
          </a:xfrm>
        </p:spPr>
        <p:txBody>
          <a:bodyPr/>
          <a:lstStyle/>
          <a:p>
            <a:r>
              <a:rPr lang="en-US" dirty="0" smtClean="0"/>
              <a:t>NC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UnitS</a:t>
            </a:r>
            <a:r>
              <a:rPr lang="en-US" sz="2800" dirty="0" smtClean="0"/>
              <a:t> 3 &amp;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Methods of Social Studies</a:t>
            </a:r>
            <a:endParaRPr lang="en-US" alt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2052918"/>
            <a:ext cx="10673530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2800" b="1" u="sng" dirty="0"/>
              <a:t>Primary 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-</a:t>
            </a:r>
            <a:r>
              <a:rPr lang="en-US" altLang="en-US" sz="2800" dirty="0" smtClean="0"/>
              <a:t>Firsthand </a:t>
            </a:r>
            <a:r>
              <a:rPr lang="en-US" altLang="en-US" sz="2800" dirty="0"/>
              <a:t>a</a:t>
            </a:r>
            <a:r>
              <a:rPr lang="en-US" altLang="en-US" sz="2800" dirty="0" smtClean="0"/>
              <a:t>ccount </a:t>
            </a:r>
            <a:r>
              <a:rPr lang="en-US" altLang="en-US" sz="2800" dirty="0"/>
              <a:t>written by the person who experienced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examples: diary, journal, autobiography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2800" b="1" u="sng" dirty="0"/>
              <a:t>Secondary 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- Account that was written by someone that did not witness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examples: textbook, biography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42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05544" y="794658"/>
            <a:ext cx="9601200" cy="545374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b="1" u="sng" dirty="0"/>
              <a:t>Byzantine Empire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former Eastern half of Roman Empire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capital </a:t>
            </a:r>
            <a:r>
              <a:rPr lang="en-US" altLang="en-US" sz="2000" dirty="0" smtClean="0"/>
              <a:t>Constantinople (crossroads of trade)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     </a:t>
            </a:r>
            <a:r>
              <a:rPr lang="en-US" altLang="en-US" sz="2000" dirty="0"/>
              <a:t>- preserved Roman culture during European Middle Ages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Justinian's </a:t>
            </a:r>
            <a:r>
              <a:rPr lang="en-US" altLang="en-US" sz="2000" dirty="0" smtClean="0"/>
              <a:t>Code - </a:t>
            </a:r>
            <a:r>
              <a:rPr lang="en-US" altLang="en-US" sz="2000" dirty="0"/>
              <a:t>law code that organized Roman law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Russia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dirty="0"/>
              <a:t>-  rooted in Byzantine culture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 Cyrillic alphabet – written language taken from the Byzantines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 Orthodox Christianity- Russian religion taken from the Byzantines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1886" y="979714"/>
            <a:ext cx="11168743" cy="52686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- </a:t>
            </a:r>
            <a:r>
              <a:rPr lang="en-US" altLang="en-US" sz="2400" b="1" u="sng" dirty="0" smtClean="0"/>
              <a:t>Islamic </a:t>
            </a:r>
            <a:r>
              <a:rPr lang="en-US" altLang="en-US" sz="2400" b="1" u="sng" dirty="0"/>
              <a:t>Cultures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dirty="0"/>
              <a:t>    - comprised </a:t>
            </a:r>
            <a:r>
              <a:rPr lang="en-US" altLang="en-US" sz="2000" dirty="0" smtClean="0"/>
              <a:t>of lands </a:t>
            </a:r>
            <a:r>
              <a:rPr lang="en-US" altLang="en-US" sz="2000" dirty="0"/>
              <a:t>in the Middle East, North Africa, India and Spain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Caliph- religious successor to Muhammad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Split within Islam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- Sunnis – believed the caliph should be chosen by Muslim </a:t>
            </a:r>
            <a:r>
              <a:rPr lang="en-US" altLang="en-US" sz="2000" dirty="0" smtClean="0"/>
              <a:t>leaders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- Shiites- believed only </a:t>
            </a:r>
            <a:r>
              <a:rPr lang="en-US" altLang="en-US" sz="2000" dirty="0" smtClean="0"/>
              <a:t>descendants </a:t>
            </a:r>
            <a:r>
              <a:rPr lang="en-US" altLang="en-US" sz="2000" dirty="0"/>
              <a:t>from Muhammad </a:t>
            </a:r>
            <a:r>
              <a:rPr lang="en-US" altLang="en-US" sz="2000" dirty="0" smtClean="0"/>
              <a:t>should be his </a:t>
            </a:r>
            <a:r>
              <a:rPr lang="en-US" altLang="en-US" sz="2000" dirty="0"/>
              <a:t>successors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During Islam’s Golden Age developed many achievements </a:t>
            </a:r>
            <a:r>
              <a:rPr lang="en-US" altLang="en-US" sz="2000" dirty="0" smtClean="0"/>
              <a:t>in mathematics</a:t>
            </a:r>
            <a:r>
              <a:rPr lang="en-US" altLang="en-US" sz="2000" dirty="0"/>
              <a:t>, medicine, literature and art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03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70114" y="881744"/>
            <a:ext cx="11462657" cy="536665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400" b="1" u="sng" dirty="0"/>
              <a:t>Africa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dirty="0"/>
              <a:t>  - varied geography – Savanna ( grassy plains), Deserts ( dry barren lands), Tropical Rain forests, Mediterranean climates ( moderate temperatures, good farming, located on tips of African continent)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- Early African Kingdoms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</a:t>
            </a:r>
            <a:r>
              <a:rPr lang="en-US" altLang="en-US" sz="2000" dirty="0" smtClean="0"/>
              <a:t>Ghana, Songhai, Axum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- Mali  ( Mansa Musa- powerful ruler that brought Islam to North </a:t>
            </a:r>
            <a:r>
              <a:rPr lang="en-US" altLang="en-US" sz="2000" dirty="0" smtClean="0"/>
              <a:t>Africa)</a:t>
            </a:r>
          </a:p>
          <a:p>
            <a:pPr indent="-168275" eaLnBrk="1" hangingPunct="1">
              <a:buFontTx/>
              <a:buNone/>
            </a:pPr>
            <a:r>
              <a:rPr lang="en-US" altLang="en-US" dirty="0"/>
              <a:t>-</a:t>
            </a:r>
            <a:r>
              <a:rPr lang="en-US" altLang="en-US" sz="2000" dirty="0" smtClean="0"/>
              <a:t>East </a:t>
            </a:r>
            <a:r>
              <a:rPr lang="en-US" altLang="en-US" sz="2000" dirty="0"/>
              <a:t>African City </a:t>
            </a:r>
            <a:r>
              <a:rPr lang="en-US" altLang="en-US" sz="2000" dirty="0" smtClean="0"/>
              <a:t>States - involved  </a:t>
            </a:r>
            <a:r>
              <a:rPr lang="en-US" altLang="en-US" sz="2000" dirty="0"/>
              <a:t>in the Gold and Salt trade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13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/>
              <a:t>Middle Ages </a:t>
            </a:r>
            <a:r>
              <a:rPr lang="en-US" altLang="en-US" sz="2800" dirty="0"/>
              <a:t>(Western Europe after the decline of the Roman </a:t>
            </a:r>
            <a:r>
              <a:rPr lang="en-US" altLang="en-US" sz="2800" dirty="0" smtClean="0"/>
              <a:t>Empire)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6313" y="1334813"/>
            <a:ext cx="11342915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 </a:t>
            </a:r>
            <a:r>
              <a:rPr lang="en-US" altLang="en-US" sz="2400" b="1" u="sng" dirty="0" smtClean="0"/>
              <a:t>Feudalism </a:t>
            </a:r>
            <a:r>
              <a:rPr lang="en-US" altLang="en-US" sz="2400" dirty="0" smtClean="0"/>
              <a:t>– form of government during the Middle Ages; based on land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					Lord </a:t>
            </a:r>
            <a:r>
              <a:rPr lang="en-US" altLang="en-US" sz="2400" dirty="0"/>
              <a:t>(Land)           </a:t>
            </a:r>
            <a:r>
              <a:rPr lang="en-US" altLang="en-US" sz="2400" dirty="0" smtClean="0"/>
              <a:t>Vassal (Money/Protection)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</a:t>
            </a:r>
            <a:r>
              <a:rPr lang="en-US" altLang="en-US" sz="2400" b="1" dirty="0" smtClean="0"/>
              <a:t> </a:t>
            </a:r>
            <a:r>
              <a:rPr lang="en-US" altLang="en-US" sz="2400" b="1" u="sng" dirty="0" err="1"/>
              <a:t>Manorialism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form of economy during the Middle </a:t>
            </a:r>
            <a:r>
              <a:rPr lang="en-US" altLang="en-US" sz="2400" dirty="0" smtClean="0"/>
              <a:t>Ages; serfs lived on the self-sufficient manors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</a:t>
            </a:r>
            <a:r>
              <a:rPr lang="en-US" altLang="en-US" sz="2400" b="1" dirty="0"/>
              <a:t> </a:t>
            </a:r>
            <a:r>
              <a:rPr lang="en-US" altLang="en-US" sz="2400" b="1" u="sng" dirty="0" smtClean="0"/>
              <a:t>Roman </a:t>
            </a:r>
            <a:r>
              <a:rPr lang="en-US" altLang="en-US" sz="2400" b="1" u="sng" dirty="0"/>
              <a:t>Catholic Church- </a:t>
            </a:r>
            <a:r>
              <a:rPr lang="en-US" altLang="en-US" sz="2400" dirty="0"/>
              <a:t>most powerful institution during the Middle </a:t>
            </a:r>
            <a:r>
              <a:rPr lang="en-US" altLang="en-US" sz="2400" dirty="0" smtClean="0"/>
              <a:t>Ages (provided </a:t>
            </a:r>
            <a:r>
              <a:rPr lang="en-US" altLang="en-US" sz="2400" dirty="0"/>
              <a:t>stability and structure during time of constant </a:t>
            </a:r>
            <a:r>
              <a:rPr lang="en-US" altLang="en-US" sz="2400" dirty="0" smtClean="0"/>
              <a:t>warfare </a:t>
            </a:r>
            <a:r>
              <a:rPr lang="en-US" altLang="en-US" sz="2400" dirty="0"/>
              <a:t>between feudal kingdoms)</a:t>
            </a:r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5218012" y="239335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4038600" y="2286000"/>
            <a:ext cx="1447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486400" y="2362200"/>
            <a:ext cx="17526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114800" y="5791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1054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8006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4495800" y="4800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4267200" y="5334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55626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>
            <a:off x="54864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54102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>
            <a:off x="5410200" y="5029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5410200" y="5562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6842126" y="2505076"/>
            <a:ext cx="214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6994526" y="2428876"/>
            <a:ext cx="146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6858000" y="2362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/>
              <a:t>   King</a:t>
            </a:r>
            <a:endParaRPr lang="en-US" altLang="en-US" sz="2800"/>
          </a:p>
        </p:txBody>
      </p:sp>
      <p:sp>
        <p:nvSpPr>
          <p:cNvPr id="50195" name="Text Box 20"/>
          <p:cNvSpPr txBox="1">
            <a:spLocks noChangeArrowheads="1"/>
          </p:cNvSpPr>
          <p:nvPr/>
        </p:nvSpPr>
        <p:spPr bwMode="auto">
          <a:xfrm>
            <a:off x="6781800" y="3124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   </a:t>
            </a:r>
            <a:r>
              <a:rPr lang="en-US" altLang="en-US" sz="2000"/>
              <a:t>Lords</a:t>
            </a:r>
          </a:p>
        </p:txBody>
      </p:sp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7086600" y="3810001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/>
              <a:t>Lessor Lords (Nobles)</a:t>
            </a:r>
            <a:endParaRPr lang="en-US" altLang="en-US" sz="2800"/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7772400" y="48006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000"/>
              <a:t>Knights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8001000" y="5562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000"/>
              <a:t>Peasants</a:t>
            </a:r>
            <a:endParaRPr lang="en-US" altLang="en-US" sz="2800"/>
          </a:p>
        </p:txBody>
      </p:sp>
      <p:sp>
        <p:nvSpPr>
          <p:cNvPr id="50199" name="Text Box 26"/>
          <p:cNvSpPr txBox="1">
            <a:spLocks noChangeArrowheads="1"/>
          </p:cNvSpPr>
          <p:nvPr/>
        </p:nvSpPr>
        <p:spPr bwMode="auto">
          <a:xfrm>
            <a:off x="1970314" y="6172201"/>
            <a:ext cx="816428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Chivalry- Code of Conduct for Knights (similar to </a:t>
            </a:r>
            <a:r>
              <a:rPr lang="en-US" altLang="en-US" sz="2000" dirty="0" smtClean="0"/>
              <a:t>Bushido)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5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36172"/>
            <a:ext cx="11342914" cy="568234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Crusades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</a:t>
            </a:r>
            <a:r>
              <a:rPr lang="en-US" altLang="en-US" sz="2400" dirty="0"/>
              <a:t>- 200 year holy war between the Roman Catholic Church and the </a:t>
            </a:r>
            <a:r>
              <a:rPr lang="en-US" altLang="en-US" sz="2400" dirty="0" smtClean="0"/>
              <a:t>Muslims </a:t>
            </a:r>
            <a:r>
              <a:rPr lang="en-US" altLang="en-US" sz="2400" dirty="0"/>
              <a:t>to regain Palestine ( the Holy Land)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Negatives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Wars failed to regain the Holy 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Positives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Resulted in </a:t>
            </a:r>
            <a:r>
              <a:rPr lang="en-US" altLang="en-US" sz="2400" dirty="0" smtClean="0"/>
              <a:t>increased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rade </a:t>
            </a:r>
            <a:r>
              <a:rPr lang="en-US" altLang="en-US" sz="2400" dirty="0"/>
              <a:t>with the Middle East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Revived interest in learning as </a:t>
            </a:r>
            <a:r>
              <a:rPr lang="en-US" altLang="en-US" sz="2400" dirty="0" smtClean="0"/>
              <a:t>Europeans </a:t>
            </a:r>
            <a:r>
              <a:rPr lang="en-US" altLang="en-US" sz="2400" dirty="0"/>
              <a:t>were introduced to </a:t>
            </a:r>
            <a:r>
              <a:rPr lang="en-US" altLang="en-US" sz="2400" dirty="0" smtClean="0"/>
              <a:t>Byzantine </a:t>
            </a:r>
            <a:r>
              <a:rPr lang="en-US" altLang="en-US" sz="2400" dirty="0"/>
              <a:t>and Muslim 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Increased the power of the </a:t>
            </a:r>
            <a:r>
              <a:rPr lang="en-US" altLang="en-US" sz="2400" dirty="0" smtClean="0"/>
              <a:t>monarchs </a:t>
            </a:r>
            <a:r>
              <a:rPr lang="en-US" altLang="en-US" sz="2400" dirty="0"/>
              <a:t>as the Feudal nobles lost control of their </a:t>
            </a:r>
            <a:r>
              <a:rPr lang="en-US" altLang="en-US" sz="2400" dirty="0" smtClean="0"/>
              <a:t>land </a:t>
            </a:r>
            <a:r>
              <a:rPr lang="en-US" altLang="en-US" sz="2400" dirty="0"/>
              <a:t>and power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2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371" y="1828800"/>
            <a:ext cx="4952249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b="1" u="sng" dirty="0"/>
              <a:t>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dirty="0"/>
              <a:t>- archipelago </a:t>
            </a:r>
            <a:r>
              <a:rPr lang="en-US" altLang="en-US" sz="2000" dirty="0" smtClean="0"/>
              <a:t>(chain </a:t>
            </a:r>
            <a:r>
              <a:rPr lang="en-US" altLang="en-US" sz="2000" dirty="0"/>
              <a:t>of islands)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-  limited natural resources, relied on sea for food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-  early Japan was organized into clans, or family groups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dirty="0"/>
              <a:t>Japanese </a:t>
            </a:r>
            <a:r>
              <a:rPr lang="en-US" altLang="en-US" sz="2400" dirty="0" smtClean="0"/>
              <a:t>Feudalism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-   </a:t>
            </a:r>
            <a:r>
              <a:rPr lang="en-US" altLang="en-US" sz="2400" dirty="0"/>
              <a:t>Bushido</a:t>
            </a:r>
            <a:r>
              <a:rPr lang="en-US" altLang="en-US" sz="2000" dirty="0"/>
              <a:t>- Samurai code of loyalty (similar to chivalry)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27652" name="Picture 4" descr="http://www.mysocialstudiesteacher.com/wiki/images/4/4e/Japan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152983"/>
            <a:ext cx="6784756" cy="50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Renaissance</a:t>
            </a:r>
            <a:endParaRPr lang="en-US" altLang="en-US" sz="2800" b="1" u="sng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04042" y="1592318"/>
            <a:ext cx="10691272" cy="465608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“ </a:t>
            </a:r>
            <a:r>
              <a:rPr lang="en-US" altLang="en-US" dirty="0"/>
              <a:t>Rebirth in Greek and Roman Culture</a:t>
            </a:r>
            <a:r>
              <a:rPr lang="en-US" altLang="en-US" sz="2400" dirty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-  </a:t>
            </a:r>
            <a:r>
              <a:rPr lang="en-US" altLang="en-US" dirty="0"/>
              <a:t>period of time of great creativity and change in Europe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-  Began in Italy in the mid 1300s and spread northward into Europe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-  Due to </a:t>
            </a:r>
            <a:r>
              <a:rPr lang="en-US" altLang="en-US" dirty="0" smtClean="0"/>
              <a:t>vast </a:t>
            </a:r>
            <a:r>
              <a:rPr lang="en-US" altLang="en-US" dirty="0"/>
              <a:t>amount of wealth generated from trade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u="sng" dirty="0" smtClean="0"/>
              <a:t>Concept </a:t>
            </a:r>
            <a:r>
              <a:rPr lang="en-US" altLang="en-US" u="sng" dirty="0"/>
              <a:t>of </a:t>
            </a:r>
            <a:r>
              <a:rPr lang="en-US" altLang="en-US" u="sng" dirty="0" smtClean="0"/>
              <a:t>Humanism</a:t>
            </a:r>
            <a:r>
              <a:rPr lang="en-US" altLang="en-US" dirty="0" smtClean="0"/>
              <a:t> = focus on individualism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-  Invention of the Printing Press </a:t>
            </a:r>
            <a:r>
              <a:rPr lang="en-US" altLang="en-US" dirty="0" smtClean="0"/>
              <a:t>(Johann </a:t>
            </a:r>
            <a:r>
              <a:rPr lang="en-US" altLang="en-US" dirty="0"/>
              <a:t>Gutenberg)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- books became more available, literacy increased, ideas </a:t>
            </a:r>
            <a:r>
              <a:rPr lang="en-US" altLang="en-US" dirty="0" smtClean="0"/>
              <a:t>spread rapidly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13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86225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Protestant Reformation</a:t>
            </a:r>
            <a:endParaRPr lang="en-US" altLang="en-US" sz="2800" b="1" u="sng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9858" y="1338944"/>
            <a:ext cx="11353800" cy="490945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dirty="0"/>
              <a:t>Europeans broke away from the Roman Catholic Church and formed new Christian Churches </a:t>
            </a:r>
            <a:r>
              <a:rPr lang="en-US" altLang="en-US" sz="2000" dirty="0" smtClean="0"/>
              <a:t>(ended </a:t>
            </a:r>
            <a:r>
              <a:rPr lang="en-US" altLang="en-US" sz="2000" dirty="0"/>
              <a:t>religious unity in Europe)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sz="2000" u="sng" dirty="0"/>
              <a:t>Causes of the </a:t>
            </a:r>
            <a:r>
              <a:rPr lang="en-US" altLang="en-US" sz="2000" u="sng" dirty="0" smtClean="0"/>
              <a:t>Protestant </a:t>
            </a:r>
            <a:r>
              <a:rPr lang="en-US" altLang="en-US" sz="2000" u="sng" dirty="0"/>
              <a:t>Reformation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- </a:t>
            </a:r>
            <a:r>
              <a:rPr lang="en-US" altLang="en-US" sz="2000" dirty="0"/>
              <a:t>Renaissance led people to question the Roman Catholic Church’s authority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Objections to </a:t>
            </a:r>
            <a:r>
              <a:rPr lang="en-US" altLang="en-US" sz="2000" dirty="0" smtClean="0"/>
              <a:t>church </a:t>
            </a:r>
            <a:r>
              <a:rPr lang="en-US" altLang="en-US" sz="2000" dirty="0"/>
              <a:t>abuses such as selling indulgences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u="sng" dirty="0"/>
              <a:t>Protestant Reformers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- Martin Luther </a:t>
            </a:r>
            <a:r>
              <a:rPr lang="en-US" altLang="en-US" sz="2000" dirty="0" smtClean="0"/>
              <a:t>(95 </a:t>
            </a:r>
            <a:r>
              <a:rPr lang="en-US" altLang="en-US" sz="2000" dirty="0"/>
              <a:t>Theses)- Lutheran Church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John Calvin  </a:t>
            </a:r>
            <a:r>
              <a:rPr lang="en-US" altLang="en-US" sz="2000" dirty="0" smtClean="0"/>
              <a:t>(Calvinists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000" dirty="0"/>
              <a:t>Creation of the Anglican Church ( Church of England)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6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55596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Rise </a:t>
            </a:r>
            <a:r>
              <a:rPr lang="en-US" altLang="en-US" sz="2800" b="1" u="sng" dirty="0"/>
              <a:t>of Absolute Monarchies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02771" y="1208314"/>
            <a:ext cx="11691257" cy="504008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- During the late Middle Ages, feudalism and the power of the Roman </a:t>
            </a:r>
            <a:r>
              <a:rPr lang="en-US" altLang="en-US" sz="2000" dirty="0" smtClean="0"/>
              <a:t>Catholic </a:t>
            </a:r>
            <a:r>
              <a:rPr lang="en-US" altLang="en-US" sz="2000" dirty="0"/>
              <a:t>Church declined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 Monarchs began to increase their power and consolidate feudal </a:t>
            </a:r>
            <a:r>
              <a:rPr lang="en-US" altLang="en-US" sz="2000" dirty="0" smtClean="0"/>
              <a:t>lands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- Leaders used the divine right theory to justify their power (think Mandate of Heaven)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- </a:t>
            </a:r>
            <a:r>
              <a:rPr lang="en-US" altLang="en-US" sz="2000" u="sng" dirty="0" smtClean="0"/>
              <a:t>Examples</a:t>
            </a:r>
            <a:r>
              <a:rPr lang="en-US" altLang="en-US" sz="2000" dirty="0" smtClean="0"/>
              <a:t>: Louis XIV in France, Ivan the Terrible in Russia, Charles I in England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smtClean="0"/>
              <a:t>Limits on Absolute Power</a:t>
            </a:r>
            <a:endParaRPr lang="en-US" altLang="en-US" sz="20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	-Magna Carta - Limited </a:t>
            </a:r>
            <a:r>
              <a:rPr lang="en-US" altLang="en-US" sz="2000" dirty="0"/>
              <a:t>the power of the English </a:t>
            </a:r>
            <a:r>
              <a:rPr lang="en-US" altLang="en-US" sz="2000" dirty="0" smtClean="0"/>
              <a:t>king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 English Bill of </a:t>
            </a:r>
            <a:r>
              <a:rPr lang="en-US" altLang="en-US" sz="2000" dirty="0" smtClean="0"/>
              <a:t>Rights - </a:t>
            </a:r>
            <a:r>
              <a:rPr lang="en-US" altLang="en-US" sz="2000" dirty="0"/>
              <a:t>further limited the power of the English </a:t>
            </a:r>
            <a:r>
              <a:rPr lang="en-US" altLang="en-US" sz="2000" dirty="0" smtClean="0"/>
              <a:t>monarchy (limited </a:t>
            </a:r>
            <a:r>
              <a:rPr lang="en-US" altLang="en-US" sz="2000" dirty="0"/>
              <a:t>monarchy)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-Glorious </a:t>
            </a:r>
            <a:r>
              <a:rPr lang="en-US" altLang="en-US" sz="2000" dirty="0" smtClean="0"/>
              <a:t>Revolution - </a:t>
            </a:r>
            <a:r>
              <a:rPr lang="en-US" altLang="en-US" sz="2000" dirty="0"/>
              <a:t>Protestant takeover of England from the </a:t>
            </a:r>
            <a:r>
              <a:rPr lang="en-US" altLang="en-US" sz="2000" dirty="0" smtClean="0"/>
              <a:t>Catholics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65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Prehistoric Civilizations</a:t>
            </a:r>
            <a:endParaRPr lang="en-US" altLang="en-US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9903" y="1853248"/>
            <a:ext cx="11540359" cy="46106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</a:pPr>
            <a:r>
              <a:rPr lang="en-US" altLang="en-US" sz="2800" b="1" u="sng" dirty="0"/>
              <a:t>Paleolithic Age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“ Old Stone Age 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Paleolithic People were primarily nomads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Neolithic Age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“  New Stone Age 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Began to develop technology to meet basic needs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Neolithic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- change from nomadic life to the development of permanent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settlements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(Development of agriculture and the Domestication of animals)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0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Age </a:t>
            </a:r>
            <a:r>
              <a:rPr lang="en-US" altLang="en-US" sz="2800" b="1" u="sng" dirty="0"/>
              <a:t>of Exploration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2918"/>
            <a:ext cx="11451771" cy="419548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u="sng" dirty="0"/>
              <a:t>Mesoamerican Civilizations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</a:t>
            </a:r>
            <a:r>
              <a:rPr lang="en-US" altLang="en-US" sz="2000" dirty="0"/>
              <a:t>- Cultures of Central and South </a:t>
            </a:r>
            <a:r>
              <a:rPr lang="en-US" altLang="en-US" sz="2000" dirty="0" smtClean="0"/>
              <a:t>America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1) </a:t>
            </a:r>
            <a:r>
              <a:rPr lang="en-US" altLang="en-US" sz="2000" b="1" dirty="0" smtClean="0"/>
              <a:t>Mayas</a:t>
            </a:r>
            <a:r>
              <a:rPr lang="en-US" altLang="en-US" sz="2000" dirty="0" smtClean="0"/>
              <a:t> - established </a:t>
            </a:r>
            <a:r>
              <a:rPr lang="en-US" altLang="en-US" sz="2000" dirty="0"/>
              <a:t>large cities in southern Mexico and </a:t>
            </a:r>
            <a:r>
              <a:rPr lang="en-US" altLang="en-US" sz="2000" dirty="0" smtClean="0"/>
              <a:t>Central America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2) </a:t>
            </a:r>
            <a:r>
              <a:rPr lang="en-US" altLang="en-US" sz="2000" b="1" dirty="0" smtClean="0"/>
              <a:t>Aztecs</a:t>
            </a:r>
            <a:r>
              <a:rPr lang="en-US" altLang="en-US" sz="2000" dirty="0" smtClean="0"/>
              <a:t> - later </a:t>
            </a:r>
            <a:r>
              <a:rPr lang="en-US" altLang="en-US" sz="2000" dirty="0"/>
              <a:t>civilization that covered most of Mexico, militaristic </a:t>
            </a:r>
            <a:r>
              <a:rPr lang="en-US" altLang="en-US" sz="2000" dirty="0" smtClean="0"/>
              <a:t>culture </a:t>
            </a:r>
            <a:r>
              <a:rPr lang="en-US" altLang="en-US" sz="2000" dirty="0"/>
              <a:t>that took over many other cultures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3) </a:t>
            </a:r>
            <a:r>
              <a:rPr lang="en-US" altLang="en-US" sz="2000" b="1" dirty="0" smtClean="0"/>
              <a:t>Incas</a:t>
            </a:r>
            <a:r>
              <a:rPr lang="en-US" altLang="en-US" sz="2000" dirty="0" smtClean="0"/>
              <a:t> - established </a:t>
            </a:r>
            <a:r>
              <a:rPr lang="en-US" altLang="en-US" sz="2000" dirty="0"/>
              <a:t>large cities in the Andes Mountains in </a:t>
            </a:r>
            <a:r>
              <a:rPr lang="en-US" altLang="en-US" sz="2000" dirty="0" smtClean="0"/>
              <a:t>South America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1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dirty="0" smtClean="0"/>
              <a:t>Age </a:t>
            </a:r>
            <a:r>
              <a:rPr lang="en-US" altLang="en-US" sz="2800" b="1" u="sng" dirty="0"/>
              <a:t>of </a:t>
            </a:r>
            <a:r>
              <a:rPr lang="en-US" altLang="en-US" sz="2800" b="1" u="sng" dirty="0" smtClean="0"/>
              <a:t>Exploration</a:t>
            </a:r>
            <a:endParaRPr lang="en-US" altLang="en-US" sz="2800" b="1" u="sng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53248"/>
            <a:ext cx="11277600" cy="465640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Triangular Trade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-  </a:t>
            </a:r>
            <a:r>
              <a:rPr lang="en-US" altLang="en-US" sz="2000" dirty="0"/>
              <a:t>trade that involved Europe, Africa and the Americas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-  </a:t>
            </a:r>
            <a:r>
              <a:rPr lang="en-US" altLang="en-US" sz="2000" dirty="0"/>
              <a:t>slaves were brought from West Africa to solve labor shortage in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Americas, raw materials brought to Europe from Americas, finished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goods went from Europe to the Americas and Africa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Columbian Exchange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- </a:t>
            </a:r>
            <a:r>
              <a:rPr lang="en-US" altLang="en-US" sz="2000" dirty="0"/>
              <a:t>an exchange of people, plants, animals, ideas and technology throughout the Americas and Europeans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Inventions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Astrolabe           - Magnetic Compass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Larger Sails       - Better Maps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5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(1/6/16)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" y="2301765"/>
            <a:ext cx="12160469" cy="4556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your index card, answer the following questions: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When is your final exam for this class?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time do you need to be here?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do you need to bring?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is your goal for the final? Be specific. 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can you do this week and next week to ensure that you reach your goal?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/>
              <a:t>When is the last day to turn in work for this class?</a:t>
            </a:r>
          </a:p>
          <a:p>
            <a:pPr marL="0" indent="0" algn="ctr">
              <a:buNone/>
            </a:pPr>
            <a:r>
              <a:rPr lang="en-US" sz="2000" b="1" dirty="0" smtClean="0"/>
              <a:t>**If you have your project today, you can put it in the box for 20 points off**</a:t>
            </a:r>
          </a:p>
        </p:txBody>
      </p:sp>
    </p:spTree>
    <p:extLst>
      <p:ext uri="{BB962C8B-B14F-4D97-AF65-F5344CB8AC3E}">
        <p14:creationId xmlns:p14="http://schemas.microsoft.com/office/powerpoint/2010/main" val="15831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 5 &amp; 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66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Scientific Revolution / Enlightenment</a:t>
            </a:r>
            <a:endParaRPr lang="en-US" altLang="en-US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2" y="2603499"/>
            <a:ext cx="11168742" cy="3895271"/>
          </a:xfrm>
        </p:spPr>
        <p:txBody>
          <a:bodyPr>
            <a:normAutofit lnSpcReduction="10000"/>
          </a:bodyPr>
          <a:lstStyle/>
          <a:p>
            <a:r>
              <a:rPr lang="en-US" altLang="en-US" sz="2400" u="sng" dirty="0"/>
              <a:t>Scientific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- </a:t>
            </a:r>
            <a:r>
              <a:rPr lang="en-US" altLang="en-US" sz="2000" dirty="0"/>
              <a:t>Influenced by Renaissance, time period when thinkers began </a:t>
            </a:r>
            <a:r>
              <a:rPr lang="en-US" altLang="en-US" sz="2000" dirty="0" smtClean="0"/>
              <a:t>to question </a:t>
            </a:r>
            <a:r>
              <a:rPr lang="en-US" altLang="en-US" sz="2000" dirty="0"/>
              <a:t>old ideas about the natural </a:t>
            </a:r>
            <a:r>
              <a:rPr lang="en-US" altLang="en-US" sz="2000" dirty="0" smtClean="0"/>
              <a:t>world and not simply rely on the Roman Catholic Church</a:t>
            </a:r>
          </a:p>
          <a:p>
            <a:r>
              <a:rPr lang="en-US" altLang="en-US" sz="2400" u="sng" dirty="0" smtClean="0"/>
              <a:t>Scientific </a:t>
            </a:r>
            <a:r>
              <a:rPr lang="en-US" altLang="en-US" sz="2400" u="sng" dirty="0"/>
              <a:t>Method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New approach to science that relied on experimentation </a:t>
            </a:r>
            <a:r>
              <a:rPr lang="en-US" altLang="en-US" sz="2000" dirty="0" smtClean="0"/>
              <a:t>and observation</a:t>
            </a:r>
          </a:p>
          <a:p>
            <a:r>
              <a:rPr lang="en-US" altLang="en-US" sz="2400" u="sng" dirty="0" smtClean="0"/>
              <a:t>Individuals </a:t>
            </a:r>
            <a:r>
              <a:rPr lang="en-US" altLang="en-US" sz="2400" u="sng" dirty="0"/>
              <a:t>of the Scientific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000" dirty="0"/>
              <a:t>- Nicolaus Copernicus     - Rene Descartes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Galileo Galilei        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Isaac Newton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Scientific Revolution / </a:t>
            </a:r>
            <a:r>
              <a:rPr lang="en-US" altLang="en-US" sz="2800" dirty="0"/>
              <a:t>Enlightenment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2603499"/>
            <a:ext cx="11223172" cy="3993243"/>
          </a:xfrm>
        </p:spPr>
        <p:txBody>
          <a:bodyPr>
            <a:normAutofit/>
          </a:bodyPr>
          <a:lstStyle/>
          <a:p>
            <a:r>
              <a:rPr lang="en-US" altLang="en-US" sz="2400" u="sng" dirty="0"/>
              <a:t>Enlightenment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period in the 1700s in which people rejected traditional ideas about government and supported a belief in human reason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 smtClean="0"/>
              <a:t>- </a:t>
            </a:r>
            <a:r>
              <a:rPr lang="en-US" altLang="en-US" sz="2000" dirty="0"/>
              <a:t>new way of viewing authority, power, government and law </a:t>
            </a:r>
            <a:endParaRPr lang="en-US" altLang="en-US" sz="2000" dirty="0" smtClean="0"/>
          </a:p>
          <a:p>
            <a:r>
              <a:rPr lang="en-US" altLang="en-US" sz="2400" u="sng" dirty="0" smtClean="0"/>
              <a:t>Leading </a:t>
            </a:r>
            <a:r>
              <a:rPr lang="en-US" altLang="en-US" sz="2400" u="sng" dirty="0"/>
              <a:t>Thinkers of the Enlightenment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John Locke                          - </a:t>
            </a:r>
            <a:r>
              <a:rPr lang="en-US" altLang="en-US" sz="2000" dirty="0" smtClean="0"/>
              <a:t>John-Jacques </a:t>
            </a:r>
            <a:r>
              <a:rPr lang="en-US" altLang="en-US" sz="2000" dirty="0"/>
              <a:t>Rousseau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Baron de Montesquieu      </a:t>
            </a:r>
            <a:r>
              <a:rPr lang="en-US" altLang="en-US" sz="2000" dirty="0" smtClean="0"/>
              <a:t>- Voltaire</a:t>
            </a:r>
            <a:endParaRPr lang="en-US" altLang="en-US" sz="2000" dirty="0"/>
          </a:p>
          <a:p>
            <a:r>
              <a:rPr lang="en-US" altLang="en-US" sz="2400" u="sng" dirty="0"/>
              <a:t>Impact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</a:t>
            </a:r>
            <a:r>
              <a:rPr lang="en-US" altLang="en-US" sz="2000" dirty="0" smtClean="0"/>
              <a:t>Questioned the </a:t>
            </a:r>
            <a:r>
              <a:rPr lang="en-US" altLang="en-US" sz="2000" dirty="0"/>
              <a:t>power of European </a:t>
            </a:r>
            <a:r>
              <a:rPr lang="en-US" altLang="en-US" sz="2000" dirty="0" smtClean="0"/>
              <a:t>monarchs </a:t>
            </a:r>
            <a:r>
              <a:rPr lang="en-US" altLang="en-US" sz="2000" dirty="0"/>
              <a:t>and role of the citizens in government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525" y="810382"/>
            <a:ext cx="8761413" cy="70696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French Revolution and Napoleon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314" y="2362200"/>
            <a:ext cx="11440885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 smtClean="0"/>
              <a:t>Causes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France </a:t>
            </a:r>
            <a:r>
              <a:rPr lang="en-US" altLang="en-US" sz="1800" dirty="0"/>
              <a:t>was under control of an absolute monarchy that denied </a:t>
            </a:r>
            <a:r>
              <a:rPr lang="en-US" altLang="en-US" sz="1800" dirty="0" smtClean="0"/>
              <a:t>citizens a </a:t>
            </a:r>
            <a:r>
              <a:rPr lang="en-US" altLang="en-US" sz="1800" dirty="0"/>
              <a:t>say in </a:t>
            </a:r>
            <a:r>
              <a:rPr lang="en-US" altLang="en-US" sz="1800" dirty="0" smtClean="0"/>
              <a:t>government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Social Inequality - </a:t>
            </a:r>
            <a:r>
              <a:rPr lang="en-US" altLang="en-US" sz="1800" dirty="0"/>
              <a:t>The Third Estate resented its heavy </a:t>
            </a:r>
            <a:r>
              <a:rPr lang="en-US" altLang="en-US" sz="1800" dirty="0" smtClean="0"/>
              <a:t>tax burden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lack </a:t>
            </a:r>
            <a:r>
              <a:rPr lang="en-US" altLang="en-US" sz="1800" dirty="0"/>
              <a:t>of rights and lack of voice in </a:t>
            </a:r>
            <a:r>
              <a:rPr lang="en-US" altLang="en-US" sz="1800" dirty="0" smtClean="0"/>
              <a:t>government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Enlightenment </a:t>
            </a:r>
            <a:r>
              <a:rPr lang="en-US" altLang="en-US" sz="1800" dirty="0"/>
              <a:t>thinkers called for democratic </a:t>
            </a:r>
            <a:r>
              <a:rPr lang="en-US" altLang="en-US" sz="1800" dirty="0" smtClean="0"/>
              <a:t>reforms</a:t>
            </a:r>
          </a:p>
          <a:p>
            <a:pPr>
              <a:lnSpc>
                <a:spcPct val="90000"/>
              </a:lnSpc>
            </a:pPr>
            <a:r>
              <a:rPr lang="en-US" altLang="en-US" b="1" u="sng" dirty="0" smtClean="0"/>
              <a:t>Effects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Rise </a:t>
            </a:r>
            <a:r>
              <a:rPr lang="en-US" altLang="en-US" sz="1800" dirty="0"/>
              <a:t>of Napoleon </a:t>
            </a:r>
            <a:r>
              <a:rPr lang="en-US" altLang="en-US" sz="1800" dirty="0" smtClean="0"/>
              <a:t>Bonaparte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Revolutionary </a:t>
            </a:r>
            <a:r>
              <a:rPr lang="en-US" altLang="en-US" sz="1800" dirty="0"/>
              <a:t>ideals spread throughout </a:t>
            </a:r>
            <a:r>
              <a:rPr lang="en-US" altLang="en-US" sz="18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Ideals </a:t>
            </a:r>
            <a:r>
              <a:rPr lang="en-US" altLang="en-US" sz="1800" dirty="0"/>
              <a:t>of Democracy and Nationalism swept </a:t>
            </a:r>
            <a:r>
              <a:rPr lang="en-US" altLang="en-US" sz="1800" dirty="0" smtClean="0"/>
              <a:t>throughout Europe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</a:t>
            </a:r>
            <a:r>
              <a:rPr lang="en-US" altLang="en-US" sz="2000" u="sng" dirty="0"/>
              <a:t>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68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French </a:t>
            </a:r>
            <a:r>
              <a:rPr lang="en-US" altLang="en-US" sz="2800" dirty="0"/>
              <a:t>Revolution and </a:t>
            </a:r>
            <a:r>
              <a:rPr lang="en-US" altLang="en-US" sz="2800" dirty="0" smtClean="0"/>
              <a:t>Napoleon</a:t>
            </a:r>
            <a:endParaRPr lang="en-US" altLang="en-US" sz="2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058" y="2603500"/>
            <a:ext cx="11157856" cy="3416300"/>
          </a:xfrm>
        </p:spPr>
        <p:txBody>
          <a:bodyPr/>
          <a:lstStyle/>
          <a:p>
            <a:r>
              <a:rPr lang="en-US" altLang="en-US" sz="2800" u="sng" dirty="0"/>
              <a:t>Napoleon </a:t>
            </a:r>
            <a:r>
              <a:rPr lang="en-US" altLang="en-US" sz="2800" u="sng" dirty="0" smtClean="0"/>
              <a:t>Bonaparte</a:t>
            </a:r>
          </a:p>
          <a:p>
            <a:pPr lvl="1"/>
            <a:r>
              <a:rPr lang="en-US" altLang="en-US" sz="2000" dirty="0" smtClean="0"/>
              <a:t>Became leader of France after the Revolution</a:t>
            </a:r>
          </a:p>
          <a:p>
            <a:pPr lvl="1"/>
            <a:r>
              <a:rPr lang="en-US" altLang="en-US" sz="2000" dirty="0"/>
              <a:t>E</a:t>
            </a:r>
            <a:r>
              <a:rPr lang="en-US" altLang="en-US" sz="2000" dirty="0" smtClean="0"/>
              <a:t>stablished a vast </a:t>
            </a:r>
            <a:r>
              <a:rPr lang="en-US" altLang="en-US" sz="2000" dirty="0"/>
              <a:t>empire throughout </a:t>
            </a:r>
            <a:endParaRPr lang="en-US" altLang="en-US" sz="2000" dirty="0" smtClean="0"/>
          </a:p>
          <a:p>
            <a:pPr lvl="1"/>
            <a:r>
              <a:rPr lang="en-US" altLang="en-US" sz="2000" b="1" dirty="0" smtClean="0"/>
              <a:t>Napoleonic </a:t>
            </a:r>
            <a:r>
              <a:rPr lang="en-US" altLang="en-US" sz="2000" b="1" dirty="0"/>
              <a:t>Code- </a:t>
            </a:r>
            <a:r>
              <a:rPr lang="en-US" altLang="en-US" sz="2000" dirty="0"/>
              <a:t>legal code that included </a:t>
            </a:r>
            <a:r>
              <a:rPr lang="en-US" altLang="en-US" sz="2000" dirty="0" smtClean="0"/>
              <a:t>many Enlightenment ideals</a:t>
            </a:r>
          </a:p>
          <a:p>
            <a:pPr lvl="1"/>
            <a:r>
              <a:rPr lang="en-US" altLang="en-US" sz="2000" dirty="0" smtClean="0"/>
              <a:t>Brought about many democratic reforms to France, but eventually declared himself Emperor (looked a lot like another absolute monarch)</a:t>
            </a:r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69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Latin </a:t>
            </a:r>
            <a:r>
              <a:rPr lang="en-US" altLang="en-US" sz="2800" dirty="0"/>
              <a:t>American Revolutions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4" y="2603500"/>
            <a:ext cx="10929256" cy="3416300"/>
          </a:xfrm>
        </p:spPr>
        <p:txBody>
          <a:bodyPr/>
          <a:lstStyle/>
          <a:p>
            <a:r>
              <a:rPr lang="en-US" altLang="en-US" sz="2000" dirty="0"/>
              <a:t>Revolutionary and Enlightenment Ideals spread from Europe and the United States to Latin </a:t>
            </a:r>
            <a:r>
              <a:rPr lang="en-US" altLang="en-US" sz="2000" dirty="0" smtClean="0"/>
              <a:t>America</a:t>
            </a:r>
          </a:p>
          <a:p>
            <a:r>
              <a:rPr lang="en-US" altLang="en-US" sz="2000" dirty="0" smtClean="0"/>
              <a:t>These ideals inspired independence movements in Latin America</a:t>
            </a:r>
            <a:endParaRPr lang="en-US" altLang="en-US" sz="2000" dirty="0"/>
          </a:p>
          <a:p>
            <a:r>
              <a:rPr lang="en-US" altLang="en-US" sz="2000" u="sng" dirty="0"/>
              <a:t>Important </a:t>
            </a:r>
            <a:r>
              <a:rPr lang="en-US" altLang="en-US" sz="2000" u="sng" dirty="0" smtClean="0"/>
              <a:t>Individuals</a:t>
            </a:r>
          </a:p>
          <a:p>
            <a:pPr lvl="1"/>
            <a:r>
              <a:rPr lang="en-US" altLang="en-US" sz="2000" b="1" dirty="0" smtClean="0"/>
              <a:t>Toussaint </a:t>
            </a:r>
            <a:r>
              <a:rPr lang="en-US" altLang="en-US" sz="2000" b="1" dirty="0"/>
              <a:t>L’ </a:t>
            </a:r>
            <a:r>
              <a:rPr lang="en-US" altLang="en-US" sz="2000" b="1" dirty="0" smtClean="0"/>
              <a:t>Overture - </a:t>
            </a:r>
            <a:r>
              <a:rPr lang="en-US" altLang="en-US" sz="2000" dirty="0" smtClean="0"/>
              <a:t>Haiti</a:t>
            </a:r>
          </a:p>
          <a:p>
            <a:pPr lvl="1"/>
            <a:r>
              <a:rPr lang="en-US" altLang="en-US" sz="2000" b="1" dirty="0" smtClean="0"/>
              <a:t>Simon Bolivar - </a:t>
            </a:r>
            <a:r>
              <a:rPr lang="en-US" altLang="en-US" sz="2000" dirty="0" smtClean="0"/>
              <a:t>Venezuela, Columbia</a:t>
            </a:r>
            <a:r>
              <a:rPr lang="en-US" altLang="en-US" sz="2000" dirty="0"/>
              <a:t>, Ecuador, Peru and </a:t>
            </a:r>
            <a:r>
              <a:rPr lang="en-US" altLang="en-US" sz="2000" dirty="0" smtClean="0"/>
              <a:t>Bolivia</a:t>
            </a:r>
          </a:p>
          <a:p>
            <a:pPr lvl="1"/>
            <a:r>
              <a:rPr lang="en-US" altLang="en-US" sz="2000" b="1" dirty="0" smtClean="0"/>
              <a:t>Jose </a:t>
            </a:r>
            <a:r>
              <a:rPr lang="en-US" altLang="en-US" sz="2000" b="1" dirty="0"/>
              <a:t>de San </a:t>
            </a:r>
            <a:r>
              <a:rPr lang="en-US" altLang="en-US" sz="2000" b="1" dirty="0" smtClean="0"/>
              <a:t>Martin </a:t>
            </a:r>
            <a:r>
              <a:rPr lang="en-US" altLang="en-US" sz="2000" dirty="0" smtClean="0"/>
              <a:t>- Argentina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Chile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buFontTx/>
              <a:buChar char="-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Industrial </a:t>
            </a:r>
            <a:r>
              <a:rPr lang="en-US" altLang="en-US" sz="2800" dirty="0"/>
              <a:t>Revolution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8" y="2603499"/>
            <a:ext cx="11244942" cy="3917043"/>
          </a:xfrm>
        </p:spPr>
        <p:txBody>
          <a:bodyPr>
            <a:normAutofit/>
          </a:bodyPr>
          <a:lstStyle/>
          <a:p>
            <a:r>
              <a:rPr lang="en-US" altLang="en-US" sz="2400" u="sng" dirty="0"/>
              <a:t>Agrarian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000" dirty="0"/>
              <a:t>     - change in methods of farming including new tools, the enclosure </a:t>
            </a:r>
            <a:r>
              <a:rPr lang="en-US" altLang="en-US" sz="2000" dirty="0" smtClean="0"/>
              <a:t>method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crop rotation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- Led to rapid population growth and longer life expectancy due to </a:t>
            </a:r>
            <a:r>
              <a:rPr lang="en-US" altLang="en-US" sz="2000" dirty="0" smtClean="0"/>
              <a:t>improved </a:t>
            </a:r>
            <a:r>
              <a:rPr lang="en-US" altLang="en-US" sz="2000" dirty="0"/>
              <a:t>diet</a:t>
            </a:r>
          </a:p>
          <a:p>
            <a:r>
              <a:rPr lang="en-US" altLang="en-US" sz="2400" u="sng" dirty="0"/>
              <a:t>Industrial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change in the production of manufactured good from the domestic </a:t>
            </a:r>
            <a:r>
              <a:rPr lang="en-US" altLang="en-US" sz="2000" dirty="0" smtClean="0"/>
              <a:t>system </a:t>
            </a:r>
            <a:r>
              <a:rPr lang="en-US" altLang="en-US" sz="2000" dirty="0"/>
              <a:t>to complex machinery in factories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use of the steam engine to begin the mass production of goods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03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1. Mesopotamia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513490"/>
            <a:ext cx="10720827" cy="473490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/>
              <a:t>-    “ Land between two Rivers ”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Area located in the Middle East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Fertile Crescent </a:t>
            </a:r>
            <a:r>
              <a:rPr lang="en-US" altLang="en-US" sz="2400" dirty="0"/>
              <a:t>region- area of fertile land between the Tigris and Euphrates Rivers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First </a:t>
            </a:r>
            <a:r>
              <a:rPr lang="en-US" altLang="en-US" sz="2400" dirty="0"/>
              <a:t>Civilization </a:t>
            </a:r>
            <a:r>
              <a:rPr lang="en-US" altLang="en-US" sz="2400" dirty="0" smtClean="0"/>
              <a:t>– Sumerians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System of </a:t>
            </a:r>
            <a:r>
              <a:rPr lang="en-US" altLang="en-US" sz="2400" dirty="0" smtClean="0"/>
              <a:t>writing - </a:t>
            </a:r>
            <a:r>
              <a:rPr lang="en-US" altLang="en-US" sz="2400" b="1" u="sng" dirty="0"/>
              <a:t>Cuneiform</a:t>
            </a:r>
            <a:r>
              <a:rPr lang="en-US" altLang="en-US" sz="2400" dirty="0"/>
              <a:t> ( wedge-shaped writing)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smtClean="0"/>
              <a:t>Hammurabi’s Code </a:t>
            </a:r>
            <a:r>
              <a:rPr lang="en-US" altLang="en-US" sz="2400" dirty="0" smtClean="0"/>
              <a:t>(1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written law code)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87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Industrial Revolution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2177143"/>
            <a:ext cx="11114314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9600" b="1" u="sng" dirty="0" smtClean="0"/>
              <a:t>Causes</a:t>
            </a:r>
            <a:endParaRPr lang="en-US" altLang="en-US" sz="9600" b="1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</a:t>
            </a:r>
            <a:r>
              <a:rPr lang="en-US" altLang="en-US" sz="8000" dirty="0"/>
              <a:t>Industrialization began in </a:t>
            </a:r>
            <a:r>
              <a:rPr lang="en-US" altLang="en-US" sz="8000" u="sng" dirty="0"/>
              <a:t>Great Britain </a:t>
            </a:r>
            <a:r>
              <a:rPr lang="en-US" altLang="en-US" sz="8000" dirty="0"/>
              <a:t>due </a:t>
            </a:r>
            <a:r>
              <a:rPr lang="en-US" altLang="en-US" sz="8000" dirty="0" smtClean="0"/>
              <a:t>to:</a:t>
            </a:r>
            <a:endParaRPr lang="en-US" altLang="en-US" sz="8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plenty of natural resources of iron ore and coal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many natural harbors and rivers for trade and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more available workers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capital to invest in factories and businesses</a:t>
            </a:r>
          </a:p>
          <a:p>
            <a:pPr>
              <a:lnSpc>
                <a:spcPct val="90000"/>
              </a:lnSpc>
            </a:pPr>
            <a:r>
              <a:rPr lang="en-US" altLang="en-US" sz="9600" b="1" u="sng" dirty="0"/>
              <a:t>Effects</a:t>
            </a:r>
            <a:r>
              <a:rPr lang="en-US" altLang="en-US" sz="8000" b="1" u="sng" dirty="0"/>
              <a:t>  </a:t>
            </a:r>
            <a:r>
              <a:rPr lang="en-US" altLang="en-US" sz="8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Urbanization </a:t>
            </a:r>
            <a:r>
              <a:rPr lang="en-US" altLang="en-US" sz="8000" dirty="0" smtClean="0"/>
              <a:t>(population </a:t>
            </a:r>
            <a:r>
              <a:rPr lang="en-US" altLang="en-US" sz="8000" dirty="0"/>
              <a:t>shift from rural to urban areas)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New </a:t>
            </a:r>
            <a:r>
              <a:rPr lang="en-US" altLang="en-US" sz="8000" dirty="0" smtClean="0"/>
              <a:t>class </a:t>
            </a:r>
            <a:r>
              <a:rPr lang="en-US" altLang="en-US" sz="8000" dirty="0"/>
              <a:t>s</a:t>
            </a:r>
            <a:r>
              <a:rPr lang="en-US" altLang="en-US" sz="8000" dirty="0" smtClean="0"/>
              <a:t>tructure (growing </a:t>
            </a:r>
            <a:r>
              <a:rPr lang="en-US" altLang="en-US" sz="8000" dirty="0"/>
              <a:t>middle class)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New </a:t>
            </a:r>
            <a:r>
              <a:rPr lang="en-US" altLang="en-US" sz="8000" dirty="0" smtClean="0"/>
              <a:t>economic </a:t>
            </a:r>
            <a:r>
              <a:rPr lang="en-US" altLang="en-US" sz="8000" dirty="0"/>
              <a:t>theories </a:t>
            </a:r>
            <a:r>
              <a:rPr lang="en-US" altLang="en-US" sz="8000" dirty="0" smtClean="0"/>
              <a:t>(Laissez </a:t>
            </a:r>
            <a:r>
              <a:rPr lang="en-US" altLang="en-US" sz="8000" dirty="0"/>
              <a:t>faire)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Improved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</a:t>
            </a:r>
            <a:r>
              <a:rPr lang="en-US" altLang="en-US" sz="8000" dirty="0" smtClean="0"/>
              <a:t>Terrible </a:t>
            </a:r>
            <a:r>
              <a:rPr lang="en-US" altLang="en-US" sz="8000" dirty="0"/>
              <a:t>working conditions </a:t>
            </a:r>
            <a:r>
              <a:rPr lang="en-US" altLang="en-US" sz="8000" dirty="0" smtClean="0"/>
              <a:t>(long </a:t>
            </a:r>
            <a:r>
              <a:rPr lang="en-US" altLang="en-US" sz="8000" dirty="0"/>
              <a:t>hours, little pay, dangerous conditions)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</a:t>
            </a:r>
            <a:r>
              <a:rPr lang="en-US" altLang="en-US" sz="8000" dirty="0" smtClean="0"/>
              <a:t>Overcrowding </a:t>
            </a:r>
            <a:r>
              <a:rPr lang="en-US" altLang="en-US" sz="8000" dirty="0"/>
              <a:t>of cities </a:t>
            </a:r>
            <a:r>
              <a:rPr lang="en-US" altLang="en-US" sz="8000" dirty="0" smtClean="0"/>
              <a:t>(spread </a:t>
            </a:r>
            <a:r>
              <a:rPr lang="en-US" altLang="en-US" sz="8000" dirty="0"/>
              <a:t>of disease)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28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Industrial Revolution</a:t>
            </a:r>
            <a:endParaRPr lang="en-US" alt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2383971"/>
            <a:ext cx="11005457" cy="430060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u="sng" dirty="0"/>
              <a:t>Reforms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New legislation to change working conditions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Child Labor Laws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Rise of Labor Unions to protect workers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New </a:t>
            </a:r>
            <a:r>
              <a:rPr lang="en-US" altLang="en-US" sz="2600" dirty="0" smtClean="0"/>
              <a:t>Theories: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             - </a:t>
            </a:r>
            <a:r>
              <a:rPr lang="en-US" altLang="en-US" sz="2600" u="sng" dirty="0"/>
              <a:t>Social </a:t>
            </a:r>
            <a:r>
              <a:rPr lang="en-US" altLang="en-US" sz="2600" u="sng" dirty="0" smtClean="0"/>
              <a:t>Darwinism</a:t>
            </a:r>
            <a:r>
              <a:rPr lang="en-US" altLang="en-US" sz="2600" dirty="0" smtClean="0"/>
              <a:t>: survival </a:t>
            </a:r>
            <a:r>
              <a:rPr lang="en-US" altLang="en-US" sz="2600" dirty="0"/>
              <a:t>of the fittest </a:t>
            </a:r>
            <a:r>
              <a:rPr lang="en-US" altLang="en-US" sz="2600" dirty="0" smtClean="0"/>
              <a:t>businesses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             - </a:t>
            </a:r>
            <a:r>
              <a:rPr lang="en-US" altLang="en-US" sz="2600" u="sng" dirty="0" smtClean="0"/>
              <a:t>Marxist Socialism</a:t>
            </a:r>
            <a:r>
              <a:rPr lang="en-US" altLang="en-US" sz="2600" dirty="0" smtClean="0"/>
              <a:t>: struggle </a:t>
            </a:r>
            <a:r>
              <a:rPr lang="en-US" altLang="en-US" sz="2600" dirty="0"/>
              <a:t>between the rich </a:t>
            </a:r>
            <a:r>
              <a:rPr lang="en-US" altLang="en-US" sz="2600" dirty="0" smtClean="0"/>
              <a:t>and poor  						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					Proletariat </a:t>
            </a:r>
            <a:r>
              <a:rPr lang="en-US" altLang="en-US" sz="2600" dirty="0"/>
              <a:t>(Workers) vs. Capitalists </a:t>
            </a:r>
            <a:r>
              <a:rPr lang="en-US" altLang="en-US" sz="2600" dirty="0" smtClean="0"/>
              <a:t>(Owners</a:t>
            </a:r>
            <a:r>
              <a:rPr lang="en-US" altLang="en-US" sz="26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4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115" y="7402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Nationalism </a:t>
            </a:r>
            <a:r>
              <a:rPr lang="en-US" altLang="en-US" sz="2800" dirty="0"/>
              <a:t>in Italy and Germany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2246586"/>
            <a:ext cx="11266714" cy="4114800"/>
          </a:xfrm>
        </p:spPr>
        <p:txBody>
          <a:bodyPr>
            <a:normAutofit/>
          </a:bodyPr>
          <a:lstStyle/>
          <a:p>
            <a:r>
              <a:rPr lang="en-US" altLang="en-US" sz="2800" u="sng" dirty="0"/>
              <a:t>I</a:t>
            </a:r>
            <a:r>
              <a:rPr lang="en-US" altLang="en-US" sz="2800" u="sng" dirty="0" smtClean="0"/>
              <a:t>taly</a:t>
            </a:r>
            <a:endParaRPr lang="en-US" altLang="en-US" sz="2800" u="sng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- In </a:t>
            </a:r>
            <a:r>
              <a:rPr lang="en-US" altLang="en-US" sz="2400" dirty="0" smtClean="0"/>
              <a:t>late1800s</a:t>
            </a:r>
            <a:r>
              <a:rPr lang="en-US" altLang="en-US" sz="2400" dirty="0"/>
              <a:t>, nationalist ideals spread throughout Europe. Wanted to end control of Austrian and Spanish control of Northern Italy. Sardinia led the Italian unification movement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800" u="sng" dirty="0" smtClean="0"/>
              <a:t>Germany</a:t>
            </a:r>
            <a:endParaRPr lang="en-US" altLang="en-US" sz="2800" u="sng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- Nationalist movement spread throughout Germanic kingdoms. Prussia was the leading force behind Germanic </a:t>
            </a:r>
            <a:r>
              <a:rPr lang="en-US" altLang="en-US" sz="2400" dirty="0" smtClean="0"/>
              <a:t>unification (Otto von </a:t>
            </a:r>
            <a:r>
              <a:rPr lang="en-US" altLang="en-US" sz="2400" dirty="0" err="1" smtClean="0"/>
              <a:t>Bismark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60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752" y="7402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Imperialism</a:t>
            </a:r>
            <a:endParaRPr lang="en-US" altLang="en-US" sz="28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2351690"/>
            <a:ext cx="11201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Japan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200 </a:t>
            </a:r>
            <a:r>
              <a:rPr lang="en-US" altLang="en-US" sz="2200" dirty="0"/>
              <a:t>years of isolationism under the Tokugawa </a:t>
            </a:r>
            <a:r>
              <a:rPr lang="en-US" altLang="en-US" sz="2200" dirty="0" smtClean="0"/>
              <a:t>emperors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In </a:t>
            </a:r>
            <a:r>
              <a:rPr lang="en-US" altLang="en-US" sz="2200" dirty="0"/>
              <a:t>1854, United States opened up trade with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200" u="sng" dirty="0" smtClean="0"/>
              <a:t>Meiji Restoration</a:t>
            </a:r>
            <a:r>
              <a:rPr lang="en-US" altLang="en-US" sz="22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- Used Western methods to develop an industrial economy in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- Increased military strength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</a:t>
            </a:r>
            <a:r>
              <a:rPr lang="en-US" altLang="en-US" sz="2200" u="sng" dirty="0" smtClean="0"/>
              <a:t>Effects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Became an industrial and military power in 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Began a policy of imperialism in 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Increase in global trade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758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Imperialism</a:t>
            </a:r>
            <a:endParaRPr lang="en-US" altLang="en-US" sz="2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85785"/>
            <a:ext cx="11625943" cy="4004129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India</a:t>
            </a:r>
          </a:p>
          <a:p>
            <a:pPr lvl="1"/>
            <a:r>
              <a:rPr lang="en-US" altLang="en-US" sz="2200" dirty="0" smtClean="0"/>
              <a:t>The </a:t>
            </a:r>
            <a:r>
              <a:rPr lang="en-US" altLang="en-US" sz="2200" dirty="0"/>
              <a:t>British East India Company established a monopoly of trade </a:t>
            </a:r>
            <a:r>
              <a:rPr lang="en-US" altLang="en-US" sz="2200" dirty="0" smtClean="0"/>
              <a:t>in India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Exported </a:t>
            </a:r>
            <a:r>
              <a:rPr lang="en-US" altLang="en-US" sz="2200" dirty="0"/>
              <a:t>natural resources (tea) to Great Britain and other </a:t>
            </a:r>
            <a:r>
              <a:rPr lang="en-US" altLang="en-US" sz="2200" dirty="0" smtClean="0"/>
              <a:t>countries</a:t>
            </a:r>
          </a:p>
          <a:p>
            <a:pPr lvl="1"/>
            <a:r>
              <a:rPr lang="en-US" altLang="en-US" sz="2200" dirty="0" smtClean="0"/>
              <a:t>Eventually, British </a:t>
            </a:r>
            <a:r>
              <a:rPr lang="en-US" altLang="en-US" sz="2200" dirty="0"/>
              <a:t>government took direct control of India</a:t>
            </a:r>
          </a:p>
          <a:p>
            <a:r>
              <a:rPr lang="en-US" altLang="en-US" sz="2800" dirty="0" smtClean="0"/>
              <a:t>Africa</a:t>
            </a:r>
          </a:p>
          <a:p>
            <a:pPr lvl="1"/>
            <a:r>
              <a:rPr lang="en-US" altLang="en-US" sz="2200" u="sng" dirty="0" smtClean="0"/>
              <a:t>Berlin Conference</a:t>
            </a:r>
            <a:r>
              <a:rPr lang="en-US" altLang="en-US" sz="2200" dirty="0" smtClean="0"/>
              <a:t>: European </a:t>
            </a:r>
            <a:r>
              <a:rPr lang="en-US" altLang="en-US" sz="2200" dirty="0"/>
              <a:t>powers </a:t>
            </a:r>
            <a:r>
              <a:rPr lang="en-US" altLang="en-US" sz="2200" dirty="0" smtClean="0"/>
              <a:t>divide Africa </a:t>
            </a:r>
            <a:r>
              <a:rPr lang="en-US" altLang="en-US" sz="2200" dirty="0"/>
              <a:t>for </a:t>
            </a:r>
            <a:r>
              <a:rPr lang="en-US" altLang="en-US" sz="2200" dirty="0" smtClean="0"/>
              <a:t>colonization</a:t>
            </a:r>
          </a:p>
          <a:p>
            <a:pPr lvl="1"/>
            <a:r>
              <a:rPr lang="en-US" altLang="en-US" sz="2200" dirty="0" smtClean="0"/>
              <a:t>Africa is exploited for its natural resources (gold, rubber, diamonds, human capital)</a:t>
            </a:r>
            <a:endParaRPr lang="en-US" altLang="en-US" sz="2200" dirty="0"/>
          </a:p>
          <a:p>
            <a:pPr lvl="1"/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528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 Final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Unit 7 &amp; 8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295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868" y="69368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34" y="2380539"/>
            <a:ext cx="11445765" cy="4193682"/>
          </a:xfrm>
        </p:spPr>
        <p:txBody>
          <a:bodyPr>
            <a:normAutofit lnSpcReduction="10000"/>
          </a:bodyPr>
          <a:lstStyle/>
          <a:p>
            <a:r>
              <a:rPr lang="en-US" altLang="en-US" sz="2800" u="sng" dirty="0"/>
              <a:t>Causes of the War</a:t>
            </a:r>
          </a:p>
          <a:p>
            <a:pPr lvl="1"/>
            <a:r>
              <a:rPr lang="en-US" altLang="en-US" sz="2200" dirty="0" smtClean="0"/>
              <a:t>M = Militarism</a:t>
            </a:r>
            <a:endParaRPr lang="en-US" altLang="en-US" sz="2200" dirty="0"/>
          </a:p>
          <a:p>
            <a:pPr lvl="1"/>
            <a:r>
              <a:rPr lang="en-US" altLang="en-US" sz="2400" dirty="0" smtClean="0"/>
              <a:t>A = Alliances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I = Imperialism</a:t>
            </a:r>
          </a:p>
          <a:p>
            <a:pPr lvl="1"/>
            <a:r>
              <a:rPr lang="en-US" altLang="en-US" sz="2400" dirty="0" smtClean="0"/>
              <a:t>N = Nationalism</a:t>
            </a:r>
          </a:p>
          <a:p>
            <a:pPr lvl="1"/>
            <a:r>
              <a:rPr lang="en-US" altLang="en-US" sz="2400" dirty="0" smtClean="0"/>
              <a:t>Assassination </a:t>
            </a:r>
            <a:r>
              <a:rPr lang="en-US" altLang="en-US" sz="2400" dirty="0"/>
              <a:t>of Archduke Francis Ferdinand led to a chain reaction of the countries of the two alliances declaring war on each </a:t>
            </a:r>
            <a:r>
              <a:rPr lang="en-US" altLang="en-US" sz="2400" dirty="0" smtClean="0"/>
              <a:t>other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Triple </a:t>
            </a:r>
            <a:r>
              <a:rPr lang="en-US" altLang="en-US" sz="2400" dirty="0"/>
              <a:t>Alliance </a:t>
            </a:r>
            <a:r>
              <a:rPr lang="en-US" altLang="en-US" sz="2400" dirty="0" smtClean="0"/>
              <a:t>(Germany</a:t>
            </a:r>
            <a:r>
              <a:rPr lang="en-US" altLang="en-US" sz="2400" dirty="0"/>
              <a:t>, Austria-Hungary, </a:t>
            </a:r>
            <a:r>
              <a:rPr lang="en-US" altLang="en-US" sz="2400" dirty="0" smtClean="0"/>
              <a:t>Italy)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riple </a:t>
            </a:r>
            <a:r>
              <a:rPr lang="en-US" altLang="en-US" sz="2400" dirty="0"/>
              <a:t>Entente </a:t>
            </a:r>
            <a:r>
              <a:rPr lang="en-US" altLang="en-US" sz="2400" dirty="0" smtClean="0"/>
              <a:t>(Great </a:t>
            </a:r>
            <a:r>
              <a:rPr lang="en-US" altLang="en-US" sz="2400" dirty="0"/>
              <a:t>Britain, France, Russia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6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171" y="68054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79" y="2320159"/>
            <a:ext cx="10862442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New </a:t>
            </a:r>
            <a:r>
              <a:rPr lang="en-US" altLang="en-US" sz="2400" dirty="0"/>
              <a:t>Technology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- Trench Warfare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Tanks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- Machine </a:t>
            </a:r>
            <a:r>
              <a:rPr lang="en-US" altLang="en-US" sz="2400" dirty="0"/>
              <a:t>Gun   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Submarines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Airplanes           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Poison </a:t>
            </a:r>
            <a:r>
              <a:rPr lang="en-US" altLang="en-US" sz="2400" dirty="0" smtClean="0"/>
              <a:t>Gas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How does this change war?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5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18" y="2317531"/>
            <a:ext cx="10878206" cy="441434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9600" dirty="0"/>
              <a:t>Major Turning Points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- United States Entry into the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- Russian Withdrawal </a:t>
            </a:r>
            <a:r>
              <a:rPr lang="en-US" altLang="en-US" sz="9600" dirty="0" smtClean="0"/>
              <a:t>(Russian </a:t>
            </a:r>
            <a:r>
              <a:rPr lang="en-US" altLang="en-US" sz="9600" dirty="0"/>
              <a:t>Revolution)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9600" dirty="0"/>
          </a:p>
          <a:p>
            <a:pPr>
              <a:lnSpc>
                <a:spcPct val="90000"/>
              </a:lnSpc>
            </a:pPr>
            <a:r>
              <a:rPr lang="en-US" altLang="en-US" sz="9600" dirty="0"/>
              <a:t>End of the </a:t>
            </a:r>
            <a:r>
              <a:rPr lang="en-US" altLang="en-US" sz="9600" dirty="0" smtClean="0"/>
              <a:t>War</a:t>
            </a:r>
          </a:p>
          <a:p>
            <a:pPr lvl="1">
              <a:lnSpc>
                <a:spcPct val="90000"/>
              </a:lnSpc>
            </a:pPr>
            <a:r>
              <a:rPr lang="en-US" altLang="en-US" sz="9600" dirty="0" smtClean="0"/>
              <a:t>Treaty </a:t>
            </a:r>
            <a:r>
              <a:rPr lang="en-US" altLang="en-US" sz="9600" dirty="0"/>
              <a:t>of Versailles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</a:t>
            </a:r>
            <a:r>
              <a:rPr lang="en-US" altLang="en-US" sz="9600" dirty="0" smtClean="0"/>
              <a:t>Territory </a:t>
            </a:r>
            <a:r>
              <a:rPr lang="en-US" altLang="en-US" sz="9600" dirty="0"/>
              <a:t>taken from </a:t>
            </a:r>
            <a:r>
              <a:rPr lang="en-US" altLang="en-US" sz="9600" dirty="0" smtClean="0"/>
              <a:t>Germany</a:t>
            </a:r>
            <a:endParaRPr lang="en-US" altLang="en-US" sz="9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Military </a:t>
            </a:r>
            <a:r>
              <a:rPr lang="en-US" altLang="en-US" sz="9600" dirty="0" smtClean="0"/>
              <a:t>restrictions </a:t>
            </a:r>
            <a:r>
              <a:rPr lang="en-US" altLang="en-US" sz="9600" dirty="0"/>
              <a:t>p</a:t>
            </a:r>
            <a:r>
              <a:rPr lang="en-US" altLang="en-US" sz="9600" dirty="0" smtClean="0"/>
              <a:t>laced </a:t>
            </a:r>
            <a:r>
              <a:rPr lang="en-US" altLang="en-US" sz="9600" dirty="0"/>
              <a:t>on Germany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Germany accepted full responsibility for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Germany had to pay war </a:t>
            </a:r>
            <a:r>
              <a:rPr lang="en-US" altLang="en-US" sz="9600" dirty="0" smtClean="0"/>
              <a:t>reparations</a:t>
            </a:r>
          </a:p>
          <a:p>
            <a:pPr lvl="1">
              <a:lnSpc>
                <a:spcPct val="90000"/>
              </a:lnSpc>
            </a:pPr>
            <a:r>
              <a:rPr lang="en-US" altLang="en-US" sz="9600" dirty="0" smtClean="0"/>
              <a:t>League </a:t>
            </a:r>
            <a:r>
              <a:rPr lang="en-US" altLang="en-US" sz="9600" dirty="0"/>
              <a:t>of Nations </a:t>
            </a:r>
            <a:r>
              <a:rPr lang="en-US" altLang="en-US" sz="9600" dirty="0" smtClean="0"/>
              <a:t>formed (to keep international peace)</a:t>
            </a:r>
            <a:endParaRPr lang="en-US" altLang="en-US" sz="9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1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Russian (Bolshevik Revolution)</a:t>
            </a:r>
            <a:endParaRPr lang="en-US" alt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2272423"/>
            <a:ext cx="11808372" cy="439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u="sng" dirty="0" smtClean="0"/>
              <a:t>CAUSES </a:t>
            </a:r>
            <a:r>
              <a:rPr lang="en-US" altLang="en-US" sz="2400" dirty="0" smtClean="0"/>
              <a:t>                                                        					 </a:t>
            </a:r>
            <a:r>
              <a:rPr lang="en-US" altLang="en-US" sz="2400" u="sng" dirty="0" smtClean="0"/>
              <a:t> </a:t>
            </a:r>
            <a:r>
              <a:rPr lang="en-US" altLang="en-US" sz="2400" u="sng" dirty="0"/>
              <a:t>EFFECTS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-continued involvement in WWI                </a:t>
            </a:r>
            <a:r>
              <a:rPr lang="en-US" altLang="en-US" sz="2400" dirty="0" smtClean="0"/>
              <a:t>				- </a:t>
            </a:r>
            <a:r>
              <a:rPr lang="en-US" altLang="en-US" sz="2400" dirty="0"/>
              <a:t>set up Communist </a:t>
            </a:r>
            <a:r>
              <a:rPr lang="en-US" altLang="en-US" sz="2400" dirty="0" smtClean="0"/>
              <a:t>government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-</a:t>
            </a:r>
            <a:r>
              <a:rPr lang="en-US" altLang="en-US" sz="2400" dirty="0" smtClean="0"/>
              <a:t>government </a:t>
            </a:r>
            <a:r>
              <a:rPr lang="en-US" altLang="en-US" sz="2400" dirty="0"/>
              <a:t>infectiveness to solve </a:t>
            </a:r>
            <a:r>
              <a:rPr lang="en-US" altLang="en-US" sz="2400" dirty="0" smtClean="0"/>
              <a:t>problems     	- </a:t>
            </a:r>
            <a:r>
              <a:rPr lang="en-US" altLang="en-US" sz="2400" dirty="0"/>
              <a:t>Creation of Soviet Union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-economic problems in Russia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u="sng" dirty="0"/>
              <a:t>IMPORTANT INDIVIDUALS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-Vladimir Lenin                                 -Joseph Stalin</a:t>
            </a:r>
          </a:p>
        </p:txBody>
      </p:sp>
    </p:spTree>
    <p:extLst>
      <p:ext uri="{BB962C8B-B14F-4D97-AF65-F5344CB8AC3E}">
        <p14:creationId xmlns:p14="http://schemas.microsoft.com/office/powerpoint/2010/main" val="3867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2. Egypt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/>
              <a:t>located in North Africa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settled along the Nile River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Polytheistic religion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Egyptian </a:t>
            </a:r>
            <a:r>
              <a:rPr lang="en-US" altLang="en-US" sz="2800" dirty="0"/>
              <a:t>ruler was known as a </a:t>
            </a:r>
            <a:r>
              <a:rPr lang="en-US" altLang="en-US" sz="2800" b="1" u="sng" dirty="0"/>
              <a:t>Pharaoh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System of writing known as </a:t>
            </a:r>
            <a:r>
              <a:rPr lang="en-US" altLang="en-US" sz="2800" b="1" u="sng" dirty="0"/>
              <a:t>Hieroglyphics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Built pyramids that served as tombs for the pharaohs and later for wealthy </a:t>
            </a:r>
            <a:r>
              <a:rPr lang="en-US" altLang="en-US" sz="2800" dirty="0" smtClean="0"/>
              <a:t>individuals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69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Rise </a:t>
            </a:r>
            <a:r>
              <a:rPr lang="en-US" altLang="en-US" dirty="0"/>
              <a:t>of Totalitarian </a:t>
            </a:r>
            <a:r>
              <a:rPr lang="en-US" altLang="en-US" dirty="0" smtClean="0"/>
              <a:t>States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655" y="2159875"/>
            <a:ext cx="12034345" cy="46981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/>
              <a:t>Germany</a:t>
            </a:r>
          </a:p>
          <a:p>
            <a:pPr lvl="1"/>
            <a:r>
              <a:rPr lang="en-US" altLang="en-US" sz="2400" dirty="0" smtClean="0"/>
              <a:t>After </a:t>
            </a:r>
            <a:r>
              <a:rPr lang="en-US" altLang="en-US" sz="2400" dirty="0"/>
              <a:t>WWI and harshness of Treaty of Versailles, Germany entered a </a:t>
            </a:r>
            <a:r>
              <a:rPr lang="en-US" altLang="en-US" sz="2400" dirty="0" smtClean="0"/>
              <a:t>period </a:t>
            </a:r>
            <a:r>
              <a:rPr lang="en-US" altLang="en-US" sz="2400" dirty="0"/>
              <a:t>of economic and social </a:t>
            </a:r>
            <a:r>
              <a:rPr lang="en-US" altLang="en-US" sz="2400" dirty="0" smtClean="0"/>
              <a:t>chaos</a:t>
            </a:r>
          </a:p>
          <a:p>
            <a:pPr lvl="1"/>
            <a:r>
              <a:rPr lang="en-US" altLang="en-US" sz="2400" dirty="0" smtClean="0"/>
              <a:t>Adolf Hitler </a:t>
            </a:r>
            <a:r>
              <a:rPr lang="en-US" altLang="en-US" sz="2400" dirty="0"/>
              <a:t>rose to political prominence after he promised to provide jobs and </a:t>
            </a:r>
            <a:r>
              <a:rPr lang="en-US" altLang="en-US" sz="2400" dirty="0" smtClean="0"/>
              <a:t>rebuild Germany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Became </a:t>
            </a:r>
            <a:r>
              <a:rPr lang="en-US" altLang="en-US" sz="2400" dirty="0"/>
              <a:t>dictator and turned Germany into a totalitarian </a:t>
            </a:r>
            <a:r>
              <a:rPr lang="en-US" altLang="en-US" sz="2400" dirty="0" smtClean="0"/>
              <a:t>state(Third </a:t>
            </a:r>
            <a:r>
              <a:rPr lang="en-US" altLang="en-US" sz="2400" dirty="0"/>
              <a:t>Reich)</a:t>
            </a:r>
          </a:p>
          <a:p>
            <a:r>
              <a:rPr lang="en-US" altLang="en-US" sz="2400" dirty="0" smtClean="0"/>
              <a:t>Italy</a:t>
            </a:r>
          </a:p>
          <a:p>
            <a:pPr lvl="1"/>
            <a:r>
              <a:rPr lang="en-US" altLang="en-US" sz="2400" dirty="0" smtClean="0"/>
              <a:t>After </a:t>
            </a:r>
            <a:r>
              <a:rPr lang="en-US" altLang="en-US" sz="2400" dirty="0"/>
              <a:t>WWI, Italy suffered through economic </a:t>
            </a:r>
            <a:r>
              <a:rPr lang="en-US" altLang="en-US" sz="2400" dirty="0" smtClean="0"/>
              <a:t>chaos</a:t>
            </a:r>
          </a:p>
          <a:p>
            <a:pPr lvl="1"/>
            <a:r>
              <a:rPr lang="en-US" altLang="en-US" sz="2400" dirty="0" smtClean="0"/>
              <a:t>Benito </a:t>
            </a:r>
            <a:r>
              <a:rPr lang="en-US" altLang="en-US" sz="2400" dirty="0"/>
              <a:t>Mussolini took advantage of the social </a:t>
            </a:r>
            <a:r>
              <a:rPr lang="en-US" altLang="en-US" sz="2400" dirty="0" smtClean="0"/>
              <a:t>unrest</a:t>
            </a:r>
          </a:p>
          <a:p>
            <a:pPr lvl="1"/>
            <a:r>
              <a:rPr lang="en-US" altLang="en-US" sz="2400" dirty="0" smtClean="0"/>
              <a:t>pledged </a:t>
            </a:r>
            <a:r>
              <a:rPr lang="en-US" altLang="en-US" sz="2400" dirty="0"/>
              <a:t>to solve Italy’s problems and strengthen the </a:t>
            </a:r>
            <a:r>
              <a:rPr lang="en-US" altLang="en-US" sz="2400" dirty="0" smtClean="0"/>
              <a:t>country</a:t>
            </a:r>
          </a:p>
          <a:p>
            <a:pPr lvl="1"/>
            <a:r>
              <a:rPr lang="en-US" altLang="en-US" sz="2400" dirty="0" smtClean="0"/>
              <a:t>established </a:t>
            </a:r>
            <a:r>
              <a:rPr lang="en-US" altLang="en-US" sz="2400" dirty="0"/>
              <a:t>a fascist state in Italy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0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Rise </a:t>
            </a:r>
            <a:r>
              <a:rPr lang="en-US" altLang="en-US" dirty="0"/>
              <a:t>of Totalitarian </a:t>
            </a:r>
            <a:r>
              <a:rPr lang="en-US" altLang="en-US" dirty="0" smtClean="0"/>
              <a:t>States</a:t>
            </a:r>
            <a:endParaRPr lang="en-US" alt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6" y="2603499"/>
            <a:ext cx="11445765" cy="403378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Japan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Suffered </a:t>
            </a:r>
            <a:r>
              <a:rPr lang="en-US" altLang="en-US" sz="2400" dirty="0"/>
              <a:t>through economic and social problems after </a:t>
            </a:r>
            <a:r>
              <a:rPr lang="en-US" altLang="en-US" sz="2400" dirty="0" smtClean="0"/>
              <a:t>WWI</a:t>
            </a:r>
          </a:p>
          <a:p>
            <a:pPr lvl="1"/>
            <a:r>
              <a:rPr lang="en-US" altLang="en-US" sz="2400" dirty="0" smtClean="0"/>
              <a:t>Militarists </a:t>
            </a:r>
            <a:r>
              <a:rPr lang="en-US" altLang="en-US" sz="2400" dirty="0"/>
              <a:t>and extreme nationalists gained control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Believed </a:t>
            </a:r>
            <a:r>
              <a:rPr lang="en-US" altLang="en-US" sz="2400" dirty="0"/>
              <a:t>the only way to solve country’s problem was to </a:t>
            </a:r>
            <a:r>
              <a:rPr lang="en-US" altLang="en-US" sz="2400" dirty="0" smtClean="0"/>
              <a:t>establish colonies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Asia</a:t>
            </a:r>
          </a:p>
          <a:p>
            <a:pPr lvl="1"/>
            <a:r>
              <a:rPr lang="en-US" altLang="en-US" sz="2400" dirty="0" smtClean="0"/>
              <a:t>Began </a:t>
            </a:r>
            <a:r>
              <a:rPr lang="en-US" altLang="en-US" sz="2400" dirty="0"/>
              <a:t>Imperialist takeover of various regions of Asia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9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II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83" y="2144109"/>
            <a:ext cx="11918197" cy="45046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Causes</a:t>
            </a:r>
          </a:p>
          <a:p>
            <a:pPr lvl="1"/>
            <a:r>
              <a:rPr lang="en-US" altLang="en-US" sz="2200" dirty="0" smtClean="0"/>
              <a:t>Italy</a:t>
            </a:r>
            <a:r>
              <a:rPr lang="en-US" altLang="en-US" sz="2200" dirty="0"/>
              <a:t>, Germany and Japan aggressively sought to </a:t>
            </a:r>
            <a:r>
              <a:rPr lang="en-US" altLang="en-US" sz="2200" dirty="0" smtClean="0"/>
              <a:t>expand their empires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Western </a:t>
            </a:r>
            <a:r>
              <a:rPr lang="en-US" altLang="en-US" sz="2200" dirty="0"/>
              <a:t>Democracies adopted a policy of </a:t>
            </a:r>
            <a:r>
              <a:rPr lang="en-US" altLang="en-US" sz="2200" dirty="0" smtClean="0"/>
              <a:t>appeasement</a:t>
            </a:r>
          </a:p>
          <a:p>
            <a:pPr lvl="1"/>
            <a:r>
              <a:rPr lang="en-US" altLang="en-US" sz="2200" dirty="0" smtClean="0"/>
              <a:t>Treaty of Versailles!</a:t>
            </a:r>
          </a:p>
          <a:p>
            <a:pPr lvl="1"/>
            <a:r>
              <a:rPr lang="en-US" altLang="en-US" sz="2200" dirty="0" smtClean="0"/>
              <a:t>Germany invades Poland</a:t>
            </a:r>
            <a:endParaRPr lang="en-US" altLang="en-US" sz="2200" dirty="0"/>
          </a:p>
          <a:p>
            <a:r>
              <a:rPr lang="en-US" altLang="en-US" sz="2400" dirty="0" smtClean="0"/>
              <a:t>Alliances</a:t>
            </a:r>
          </a:p>
          <a:p>
            <a:pPr lvl="1"/>
            <a:r>
              <a:rPr lang="en-US" altLang="en-US" sz="2200" dirty="0" smtClean="0"/>
              <a:t>Allied Powers - France, Britain, Soviet Union, United States</a:t>
            </a:r>
          </a:p>
          <a:p>
            <a:pPr lvl="1"/>
            <a:r>
              <a:rPr lang="en-US" altLang="en-US" sz="2200" dirty="0" smtClean="0"/>
              <a:t>Axis Powers - Germany, Italy, Japan</a:t>
            </a:r>
          </a:p>
          <a:p>
            <a:r>
              <a:rPr lang="en-US" altLang="en-US" sz="2400" dirty="0" smtClean="0"/>
              <a:t>US Involvement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after Pearl Harbor</a:t>
            </a:r>
          </a:p>
          <a:p>
            <a:r>
              <a:rPr lang="en-US" altLang="en-US" sz="2400" dirty="0" smtClean="0"/>
              <a:t>Holocaust: Genocide that killed 6 million Jews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3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II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559" y="2603500"/>
            <a:ext cx="11146220" cy="404954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End of the War</a:t>
            </a:r>
          </a:p>
          <a:p>
            <a:pPr lvl="1"/>
            <a:r>
              <a:rPr lang="en-US" altLang="en-US" sz="2200" dirty="0" smtClean="0"/>
              <a:t>Hiroshima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Nagasaki (</a:t>
            </a:r>
            <a:r>
              <a:rPr lang="en-US" altLang="en-US" sz="2200" dirty="0"/>
              <a:t>a</a:t>
            </a:r>
            <a:r>
              <a:rPr lang="en-US" altLang="en-US" sz="2200" dirty="0" smtClean="0"/>
              <a:t>tomic </a:t>
            </a:r>
            <a:r>
              <a:rPr lang="en-US" altLang="en-US" sz="2200" dirty="0"/>
              <a:t>b</a:t>
            </a:r>
            <a:r>
              <a:rPr lang="en-US" altLang="en-US" sz="2200" dirty="0" smtClean="0"/>
              <a:t>omb dropped on Japan)</a:t>
            </a:r>
            <a:endParaRPr lang="en-US" altLang="en-US" sz="2200" dirty="0"/>
          </a:p>
          <a:p>
            <a:pPr marL="457200" lvl="1" indent="0">
              <a:buNone/>
            </a:pPr>
            <a:endParaRPr lang="en-US" altLang="en-US" sz="2200" dirty="0" smtClean="0"/>
          </a:p>
          <a:p>
            <a:pPr lvl="0">
              <a:buClr>
                <a:srgbClr val="ACD433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the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war…</a:t>
            </a:r>
          </a:p>
          <a:p>
            <a:pPr lvl="1">
              <a:buClr>
                <a:srgbClr val="ACD433"/>
              </a:buClr>
            </a:pPr>
            <a:r>
              <a:rPr lang="en-US" altLang="en-US" sz="2200" dirty="0" smtClean="0"/>
              <a:t>Nuremberg Trials: Germans </a:t>
            </a:r>
            <a:r>
              <a:rPr lang="en-US" altLang="en-US" sz="2200" dirty="0"/>
              <a:t>punished for war </a:t>
            </a:r>
            <a:r>
              <a:rPr lang="en-US" altLang="en-US" sz="2200" dirty="0" smtClean="0"/>
              <a:t>crimes</a:t>
            </a:r>
          </a:p>
          <a:p>
            <a:pPr lvl="1">
              <a:buClr>
                <a:srgbClr val="ACD433"/>
              </a:buClr>
            </a:pPr>
            <a:r>
              <a:rPr lang="en-US" altLang="en-US" sz="2200" dirty="0" smtClean="0"/>
              <a:t>Formation </a:t>
            </a:r>
            <a:r>
              <a:rPr lang="en-US" altLang="en-US" sz="2200" dirty="0"/>
              <a:t>of the </a:t>
            </a:r>
            <a:r>
              <a:rPr lang="en-US" altLang="en-US" sz="2200" dirty="0" smtClean="0"/>
              <a:t>United Nations (replaced League of Nations; sought to keep international peace)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16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4" y="942137"/>
            <a:ext cx="8761413" cy="70696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Cold War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2254469"/>
            <a:ext cx="11955517" cy="443011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Two </a:t>
            </a:r>
            <a:r>
              <a:rPr lang="en-US" altLang="en-US" sz="2200" dirty="0"/>
              <a:t>main superpowers emerged from </a:t>
            </a:r>
            <a:r>
              <a:rPr lang="en-US" altLang="en-US" sz="2200" dirty="0" smtClean="0"/>
              <a:t>WWII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en-US" sz="2200" dirty="0" smtClean="0"/>
              <a:t>United </a:t>
            </a:r>
            <a:r>
              <a:rPr lang="en-US" altLang="en-US" sz="2200" dirty="0"/>
              <a:t>States </a:t>
            </a:r>
            <a:r>
              <a:rPr lang="en-US" altLang="en-US" sz="2200" dirty="0" smtClean="0"/>
              <a:t>(Capitalist)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en-US" sz="2200" dirty="0"/>
              <a:t>S</a:t>
            </a:r>
            <a:r>
              <a:rPr lang="en-US" altLang="en-US" sz="2200" dirty="0" smtClean="0"/>
              <a:t>oviet Union (Communist)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Containment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stop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spread of Communism </a:t>
            </a:r>
            <a:endParaRPr lang="en-US" alt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Marshall Plan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massive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economic aid package designed to 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strengthen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democratic governments and lessen the appeal of 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Communism after WWII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NATO</a:t>
            </a:r>
            <a:r>
              <a:rPr lang="en-US" altLang="en-US" sz="2200" dirty="0" smtClean="0"/>
              <a:t>: alliance </a:t>
            </a:r>
            <a:r>
              <a:rPr lang="en-US" altLang="en-US" sz="2200" dirty="0"/>
              <a:t>of Western </a:t>
            </a:r>
            <a:r>
              <a:rPr lang="en-US" altLang="en-US" sz="2200" dirty="0" smtClean="0"/>
              <a:t>democracies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Warsaw Pact</a:t>
            </a:r>
            <a:r>
              <a:rPr lang="en-US" altLang="en-US" sz="2200" dirty="0" smtClean="0"/>
              <a:t>: alliance </a:t>
            </a:r>
            <a:r>
              <a:rPr lang="en-US" altLang="en-US" sz="2200" dirty="0"/>
              <a:t>of the Soviet Union and its satellite </a:t>
            </a:r>
            <a:r>
              <a:rPr lang="en-US" altLang="en-US" sz="2200" dirty="0" smtClean="0"/>
              <a:t>nations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Iron Curtain</a:t>
            </a:r>
            <a:r>
              <a:rPr lang="en-US" altLang="en-US" sz="2200" dirty="0" smtClean="0"/>
              <a:t>: symbolized </a:t>
            </a:r>
            <a:r>
              <a:rPr lang="en-US" altLang="en-US" sz="2200" dirty="0"/>
              <a:t>the division of Europe between Communism </a:t>
            </a:r>
            <a:r>
              <a:rPr lang="en-US" altLang="en-US" sz="2200" dirty="0" smtClean="0"/>
              <a:t>and </a:t>
            </a:r>
            <a:r>
              <a:rPr lang="en-US" altLang="en-US" sz="2200" dirty="0"/>
              <a:t>Democracy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endParaRPr lang="en-US" alt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00050" lvl="1" indent="0"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61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Conflict During the </a:t>
            </a:r>
            <a:r>
              <a:rPr lang="en-US" altLang="en-US" dirty="0"/>
              <a:t>Cold </a:t>
            </a:r>
            <a:r>
              <a:rPr lang="en-US" altLang="en-US" dirty="0" smtClean="0"/>
              <a:t>War</a:t>
            </a:r>
            <a:endParaRPr lang="en-US" alt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6258"/>
            <a:ext cx="12191999" cy="4641742"/>
          </a:xfrm>
        </p:spPr>
        <p:txBody>
          <a:bodyPr>
            <a:normAutofit fontScale="3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en-US" sz="8000" dirty="0" smtClean="0"/>
              <a:t>Division </a:t>
            </a:r>
            <a:r>
              <a:rPr lang="en-US" altLang="en-US" sz="8000" dirty="0"/>
              <a:t>of </a:t>
            </a:r>
            <a:r>
              <a:rPr lang="en-US" altLang="en-US" sz="8000" dirty="0" smtClean="0"/>
              <a:t>Germany</a:t>
            </a:r>
          </a:p>
          <a:p>
            <a:pPr marL="1143000" lvl="1" indent="-742950"/>
            <a:r>
              <a:rPr lang="en-US" altLang="en-US" sz="7400" dirty="0" smtClean="0"/>
              <a:t>The </a:t>
            </a:r>
            <a:r>
              <a:rPr lang="en-US" altLang="en-US" sz="7400" dirty="0"/>
              <a:t>Berlin Wall was built to divide the City of Berlin </a:t>
            </a:r>
            <a:r>
              <a:rPr lang="en-US" altLang="en-US" sz="7400" dirty="0" smtClean="0"/>
              <a:t>into Communist </a:t>
            </a:r>
            <a:r>
              <a:rPr lang="en-US" altLang="en-US" sz="7400" dirty="0"/>
              <a:t>East Berlin and Democratic West </a:t>
            </a:r>
            <a:r>
              <a:rPr lang="en-US" altLang="en-US" sz="7400" dirty="0" smtClean="0"/>
              <a:t>Berlin</a:t>
            </a:r>
          </a:p>
          <a:p>
            <a:pPr marL="742950" lvl="0" indent="-742950">
              <a:buClr>
                <a:srgbClr val="ACD433"/>
              </a:buClr>
              <a:buFont typeface="+mj-lt"/>
              <a:buAutoNum type="arabicPeriod"/>
            </a:pPr>
            <a:r>
              <a:rPr lang="en-US" altLang="en-US" sz="8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Korean </a:t>
            </a:r>
            <a:r>
              <a:rPr lang="en-US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 smtClean="0"/>
              <a:t>North </a:t>
            </a:r>
            <a:r>
              <a:rPr lang="en-US" altLang="en-US" sz="7400" dirty="0"/>
              <a:t>Korean Communists invaded South </a:t>
            </a:r>
            <a:r>
              <a:rPr lang="en-US" altLang="en-US" sz="7400" dirty="0" smtClean="0"/>
              <a:t>Korea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 smtClean="0"/>
              <a:t>US </a:t>
            </a:r>
            <a:r>
              <a:rPr lang="en-US" altLang="en-US" sz="7400" dirty="0"/>
              <a:t>and UN forces prevented a Communist </a:t>
            </a:r>
            <a:r>
              <a:rPr lang="en-US" altLang="en-US" sz="7400" dirty="0" smtClean="0"/>
              <a:t>takeover</a:t>
            </a:r>
            <a:endParaRPr lang="en-US" altLang="en-US" sz="7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indent="-742950">
              <a:buClr>
                <a:srgbClr val="ACD433"/>
              </a:buClr>
              <a:buFont typeface="+mj-lt"/>
              <a:buAutoNum type="arabicPeriod"/>
            </a:pPr>
            <a:r>
              <a:rPr lang="en-US" altLang="en-US" sz="8000" dirty="0"/>
              <a:t>Vietnam </a:t>
            </a:r>
            <a:r>
              <a:rPr lang="en-US" altLang="en-US" sz="8000" dirty="0" smtClean="0"/>
              <a:t>War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North Vietnamese Communists invaded South Vietnam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US left, North Vietnam took over South Vietnam       </a:t>
            </a:r>
            <a:endParaRPr lang="en-US" altLang="en-US" sz="74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       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0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During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2" y="2603499"/>
            <a:ext cx="11205275" cy="3998779"/>
          </a:xfrm>
        </p:spPr>
        <p:txBody>
          <a:bodyPr/>
          <a:lstStyle/>
          <a:p>
            <a:pPr marL="742950" lvl="0" indent="-742950">
              <a:buClr>
                <a:srgbClr val="ACD433"/>
              </a:buClr>
              <a:buFont typeface="+mj-lt"/>
              <a:buAutoNum type="arabicPeriod" startAt="4"/>
            </a:pPr>
            <a:r>
              <a:rPr lang="en-US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Cuban Missile Crisis</a:t>
            </a:r>
            <a:endParaRPr lang="en-US" alt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ACD433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Soviet Union began to strategically build nuclear missile sites in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Cuba.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a US blockade of Cuba, the Soviet Union agreed to remove the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sites</a:t>
            </a:r>
          </a:p>
          <a:p>
            <a:pPr marL="742950" lvl="0" indent="-742950">
              <a:buClr>
                <a:srgbClr val="ACD433"/>
              </a:buClr>
              <a:buFont typeface="+mj-lt"/>
              <a:buAutoNum type="arabicPeriod" startAt="4"/>
            </a:pPr>
            <a:r>
              <a:rPr lang="en-US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Nuclear Arms Race</a:t>
            </a:r>
          </a:p>
          <a:p>
            <a:pPr lvl="1">
              <a:buClr>
                <a:srgbClr val="ACD433"/>
              </a:buClr>
            </a:pP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US and Soviet Union developed and stockpiled nuclear weapons in preparation for war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59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Collapse </a:t>
            </a:r>
            <a:r>
              <a:rPr lang="en-US" altLang="en-US" dirty="0"/>
              <a:t>of Communism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42" y="2324746"/>
            <a:ext cx="11437750" cy="4170647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3200" dirty="0"/>
              <a:t>      </a:t>
            </a:r>
            <a:r>
              <a:rPr lang="en-US" altLang="en-US" sz="3200" u="sng" dirty="0"/>
              <a:t>Causes</a:t>
            </a:r>
            <a:r>
              <a:rPr lang="en-US" altLang="en-US" sz="32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900" dirty="0"/>
              <a:t>Introduction of new </a:t>
            </a:r>
            <a:r>
              <a:rPr lang="en-US" altLang="en-US" sz="2900" dirty="0" smtClean="0"/>
              <a:t>ideas (Glasnost</a:t>
            </a:r>
            <a:r>
              <a:rPr lang="en-US" altLang="en-US" sz="2900" dirty="0"/>
              <a:t>, Perestroika)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900" dirty="0"/>
              <a:t>Economic problems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900" dirty="0"/>
              <a:t>Freedom m</a:t>
            </a:r>
            <a:r>
              <a:rPr lang="en-US" altLang="en-US" sz="2900" dirty="0" smtClean="0"/>
              <a:t>ovements </a:t>
            </a:r>
            <a:r>
              <a:rPr lang="en-US" altLang="en-US" sz="2900" dirty="0"/>
              <a:t>in Eastern Europe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900" dirty="0"/>
              <a:t>     </a:t>
            </a:r>
            <a:r>
              <a:rPr lang="en-US" altLang="en-US" sz="3200" u="sng" dirty="0"/>
              <a:t>Effects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900" dirty="0"/>
              <a:t>Formation of the Commonwealth of Independent States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900" dirty="0"/>
              <a:t>End of the Cold War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900" dirty="0"/>
              <a:t>Transformation of Eastern Europe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900" dirty="0" smtClean="0"/>
              <a:t>**The </a:t>
            </a:r>
            <a:r>
              <a:rPr lang="en-US" altLang="en-US" sz="2900" dirty="0"/>
              <a:t>Fall of the Berlin Wall symbolizes the </a:t>
            </a:r>
            <a:r>
              <a:rPr lang="en-US" altLang="en-US" sz="2900" dirty="0" smtClean="0"/>
              <a:t>end </a:t>
            </a:r>
            <a:r>
              <a:rPr lang="en-US" altLang="en-US" sz="2900" dirty="0"/>
              <a:t>of the Cold </a:t>
            </a:r>
            <a:r>
              <a:rPr lang="en-US" altLang="en-US" sz="2900" dirty="0" smtClean="0"/>
              <a:t>War**</a:t>
            </a: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0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591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Global Economy</a:t>
            </a:r>
            <a:endParaRPr lang="en-US" alt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81" y="2200759"/>
            <a:ext cx="6198787" cy="4657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9600" dirty="0" smtClean="0"/>
              <a:t>Developed vs. Developing countries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NAFTA</a:t>
            </a:r>
            <a:r>
              <a:rPr lang="en-US" altLang="en-US" sz="9600" dirty="0" smtClean="0"/>
              <a:t> (North </a:t>
            </a:r>
            <a:r>
              <a:rPr lang="en-US" altLang="en-US" sz="9600" dirty="0"/>
              <a:t>American Free Trade </a:t>
            </a:r>
            <a:r>
              <a:rPr lang="en-US" altLang="en-US" sz="9600" dirty="0" smtClean="0"/>
              <a:t>Agreement): Trade agreement between North American countries to trade without taxing each other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EU</a:t>
            </a:r>
            <a:r>
              <a:rPr lang="en-US" altLang="en-US" sz="9600" dirty="0" smtClean="0"/>
              <a:t> (European Union)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OPEC</a:t>
            </a:r>
            <a:r>
              <a:rPr lang="en-US" altLang="en-US" sz="9600" dirty="0" smtClean="0"/>
              <a:t> (Organization of Petroleum Exporting Countries): Controls Oil Supply</a:t>
            </a:r>
            <a:endParaRPr lang="en-US" altLang="en-US" sz="9600" dirty="0"/>
          </a:p>
          <a:p>
            <a:pPr>
              <a:lnSpc>
                <a:spcPct val="120000"/>
              </a:lnSpc>
            </a:pPr>
            <a:endParaRPr lang="en-US" altLang="en-US" sz="9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/>
              <a:t>     </a:t>
            </a:r>
            <a:r>
              <a:rPr lang="en-US" altLang="en-US" sz="1400" dirty="0"/>
              <a:t>      </a:t>
            </a:r>
            <a:endParaRPr lang="en-US" alt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766088" y="4472797"/>
            <a:ext cx="2107234" cy="56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2" name="Picture 6" descr="http://ichef-1.bbci.co.uk/news/660/media/images/70233000/gif/_70233868_euna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8" y="2459421"/>
            <a:ext cx="5139560" cy="39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Modern Issues</a:t>
            </a:r>
            <a:endParaRPr lang="en-US" alt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" y="2324746"/>
            <a:ext cx="11933695" cy="4533254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International Troubles</a:t>
            </a:r>
          </a:p>
          <a:p>
            <a:pPr lvl="1"/>
            <a:r>
              <a:rPr lang="en-US" altLang="en-US" sz="2000" dirty="0" smtClean="0"/>
              <a:t>Israel and Palestine</a:t>
            </a:r>
          </a:p>
          <a:p>
            <a:pPr lvl="1"/>
            <a:r>
              <a:rPr lang="en-US" altLang="en-US" sz="2000" dirty="0" smtClean="0"/>
              <a:t>Iran </a:t>
            </a:r>
            <a:r>
              <a:rPr lang="en-US" altLang="en-US" sz="2000" dirty="0"/>
              <a:t>(Nuclear </a:t>
            </a:r>
            <a:r>
              <a:rPr lang="en-US" altLang="en-US" sz="2000" dirty="0" smtClean="0"/>
              <a:t>Weapons)</a:t>
            </a:r>
          </a:p>
          <a:p>
            <a:pPr lvl="1"/>
            <a:r>
              <a:rPr lang="en-US" altLang="en-US" sz="2000" dirty="0" smtClean="0"/>
              <a:t>Afghanistan</a:t>
            </a:r>
          </a:p>
          <a:p>
            <a:pPr lvl="1"/>
            <a:r>
              <a:rPr lang="en-US" altLang="en-US" sz="2000" dirty="0" smtClean="0"/>
              <a:t>North </a:t>
            </a:r>
            <a:r>
              <a:rPr lang="en-US" altLang="en-US" sz="2000" dirty="0"/>
              <a:t>Korea (Nuclear </a:t>
            </a:r>
            <a:r>
              <a:rPr lang="en-US" altLang="en-US" sz="2000" dirty="0" smtClean="0"/>
              <a:t>Weapons)</a:t>
            </a:r>
          </a:p>
          <a:p>
            <a:pPr lvl="1"/>
            <a:r>
              <a:rPr lang="en-US" altLang="en-US" sz="2000" dirty="0" smtClean="0"/>
              <a:t>Terrorism </a:t>
            </a:r>
            <a:r>
              <a:rPr lang="en-US" altLang="en-US" sz="2000" dirty="0"/>
              <a:t>(ISIS, Al Qaeda, IRA</a:t>
            </a:r>
            <a:r>
              <a:rPr lang="en-US" alt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Environmental Concerns</a:t>
            </a:r>
          </a:p>
          <a:p>
            <a:pPr marL="914400" lvl="1" indent="-514350"/>
            <a:r>
              <a:rPr lang="en-US" altLang="en-US" sz="2000" dirty="0" smtClean="0"/>
              <a:t>Global Warming (Greenhouse Effect)</a:t>
            </a:r>
          </a:p>
          <a:p>
            <a:pPr marL="914400" lvl="1" indent="-514350"/>
            <a:r>
              <a:rPr lang="en-US" altLang="en-US" sz="2000" dirty="0" smtClean="0"/>
              <a:t>Overpopulation</a:t>
            </a:r>
          </a:p>
          <a:p>
            <a:pPr marL="914400" lvl="1" indent="-514350"/>
            <a:r>
              <a:rPr lang="en-US" altLang="en-US" sz="2000" dirty="0" smtClean="0"/>
              <a:t>Deforestation and Desertification</a:t>
            </a:r>
          </a:p>
          <a:p>
            <a:pPr marL="400050" lvl="1" indent="0">
              <a:buNone/>
            </a:pPr>
            <a:endParaRPr lang="en-US" alt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Human Rights</a:t>
            </a:r>
          </a:p>
          <a:p>
            <a:pPr lvl="1"/>
            <a:r>
              <a:rPr lang="en-US" altLang="en-US" sz="2000" dirty="0" smtClean="0"/>
              <a:t>Rwanda, Ukraine, Cambodia</a:t>
            </a:r>
          </a:p>
          <a:p>
            <a:pPr lvl="1"/>
            <a:r>
              <a:rPr lang="en-US" altLang="en-US" sz="2000" dirty="0" smtClean="0"/>
              <a:t>Women’s Rights</a:t>
            </a:r>
          </a:p>
          <a:p>
            <a:pPr lvl="1"/>
            <a:r>
              <a:rPr lang="en-US" altLang="en-US" sz="2000" dirty="0" smtClean="0"/>
              <a:t>Civil Rights</a:t>
            </a:r>
          </a:p>
          <a:p>
            <a:pPr lvl="1"/>
            <a:r>
              <a:rPr lang="en-US" altLang="en-US" sz="2000" dirty="0" smtClean="0"/>
              <a:t>Poverty (Globalization?)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Technology</a:t>
            </a:r>
          </a:p>
          <a:p>
            <a:pPr marL="857250" lvl="1" indent="-457200"/>
            <a:r>
              <a:rPr lang="en-US" altLang="en-US" sz="2000" dirty="0" smtClean="0"/>
              <a:t>Internet Revolution</a:t>
            </a:r>
          </a:p>
          <a:p>
            <a:pPr marL="857250" lvl="1" indent="-457200"/>
            <a:r>
              <a:rPr lang="en-US" altLang="en-US" sz="2000" dirty="0" smtClean="0"/>
              <a:t>Social Media</a:t>
            </a:r>
          </a:p>
          <a:p>
            <a:pPr marL="857250" lvl="1" indent="-457200"/>
            <a:r>
              <a:rPr lang="en-US" altLang="en-US" sz="2000" dirty="0" smtClean="0"/>
              <a:t>Medical, military technology</a:t>
            </a:r>
          </a:p>
          <a:p>
            <a:pPr marL="857250" lvl="1" indent="-457200"/>
            <a:r>
              <a:rPr lang="en-US" altLang="en-US" sz="2000" dirty="0" smtClean="0"/>
              <a:t>Cyberterrorism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42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Indus River Valley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dirty="0"/>
              <a:t>located in India along the Indus River Valley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Two main cities- Harappa and Mohenjo-Daro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Monsoons</a:t>
            </a:r>
            <a:r>
              <a:rPr lang="en-US" altLang="en-US" sz="2400" dirty="0"/>
              <a:t>- seasonal winds that brought rain in spring and summer, brought dry air in Fall and Winter</a:t>
            </a:r>
          </a:p>
          <a:p>
            <a:pPr eaLnBrk="1" hangingPunct="1">
              <a:buFontTx/>
              <a:buChar char="-"/>
            </a:pPr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6179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4. China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4138" y="2068683"/>
            <a:ext cx="11035862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located along the Huang He or Yellow River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smtClean="0"/>
              <a:t>Developed </a:t>
            </a:r>
            <a:r>
              <a:rPr lang="en-US" altLang="en-US" sz="2800" b="1" u="sng" dirty="0"/>
              <a:t>dynasties</a:t>
            </a:r>
            <a:r>
              <a:rPr lang="en-US" altLang="en-US" sz="2800" dirty="0"/>
              <a:t> to rule China  ( Tang and Song Dynasties)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Mandate of </a:t>
            </a:r>
            <a:r>
              <a:rPr lang="en-US" altLang="en-US" sz="2800" b="1" u="sng" dirty="0" smtClean="0"/>
              <a:t>Heaven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</a:t>
            </a:r>
            <a:r>
              <a:rPr lang="en-US" altLang="en-US" sz="2800" dirty="0"/>
              <a:t>need the approval of god to rule over the people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Development of the </a:t>
            </a:r>
            <a:r>
              <a:rPr lang="en-US" altLang="en-US" sz="2800" b="1" u="sng" dirty="0"/>
              <a:t>Silk </a:t>
            </a:r>
            <a:r>
              <a:rPr lang="en-US" altLang="en-US" sz="2800" b="1" u="sng" dirty="0" smtClean="0"/>
              <a:t>Road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(Trade Route)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600" dirty="0" smtClean="0"/>
              <a:t>opened </a:t>
            </a:r>
            <a:r>
              <a:rPr lang="en-US" altLang="en-US" sz="2600" dirty="0"/>
              <a:t>up trade with the west. As a result, new Chinese </a:t>
            </a:r>
            <a:r>
              <a:rPr lang="en-US" altLang="en-US" sz="2600" dirty="0" smtClean="0"/>
              <a:t>goods </a:t>
            </a:r>
            <a:r>
              <a:rPr lang="en-US" altLang="en-US" sz="2600" dirty="0"/>
              <a:t>moved  West and Western goods flowed into China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     ( Resulted in </a:t>
            </a:r>
            <a:r>
              <a:rPr lang="en-US" altLang="en-US" sz="2800" b="1" u="sng" dirty="0"/>
              <a:t>Cultural Diffusion</a:t>
            </a:r>
            <a:r>
              <a:rPr lang="en-US" altLang="en-US" sz="2800" dirty="0"/>
              <a:t>)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Classical Civilizations</a:t>
            </a:r>
            <a:endParaRPr lang="en-US" alt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2052918"/>
            <a:ext cx="10216330" cy="419548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/>
              <a:t>The two classical civilizations are;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(1) </a:t>
            </a:r>
            <a:r>
              <a:rPr lang="en-US" altLang="en-US" sz="2800" b="1" u="sng" dirty="0"/>
              <a:t>Greece</a:t>
            </a:r>
            <a:r>
              <a:rPr lang="en-US" altLang="en-US" sz="2800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(2) </a:t>
            </a:r>
            <a:r>
              <a:rPr lang="en-US" altLang="en-US" sz="2800" b="1" u="sng" dirty="0" smtClean="0"/>
              <a:t>Rome</a:t>
            </a:r>
            <a:endParaRPr lang="en-US" altLang="en-US" sz="2800" b="1" u="sng" dirty="0"/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800" dirty="0"/>
              <a:t> -  Each had a strong</a:t>
            </a:r>
            <a:r>
              <a:rPr lang="en-US" altLang="en-US" sz="2800" dirty="0" smtClean="0"/>
              <a:t>, well-organized </a:t>
            </a:r>
            <a:r>
              <a:rPr lang="en-US" altLang="en-US" sz="2800" dirty="0"/>
              <a:t>government and a prosperous economy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-  These civilizations took over vast amounts of land and other cultures</a:t>
            </a:r>
            <a:r>
              <a:rPr lang="en-US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GREECE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41434" y="1450428"/>
            <a:ext cx="10972800" cy="479797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-   collection of independent </a:t>
            </a:r>
            <a:r>
              <a:rPr lang="en-US" altLang="en-US" sz="2800" b="1" u="sng" dirty="0"/>
              <a:t>city states</a:t>
            </a:r>
            <a:r>
              <a:rPr lang="en-US" altLang="en-US" sz="2800" dirty="0"/>
              <a:t> due to mountainous region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Two most famous city-states; Athens and Sparta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Athens</a:t>
            </a:r>
            <a:r>
              <a:rPr lang="en-US" altLang="en-US" sz="2800" dirty="0"/>
              <a:t>- Valued education and democracy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Sparta</a:t>
            </a:r>
            <a:r>
              <a:rPr lang="en-US" altLang="en-US" sz="2800" dirty="0"/>
              <a:t>-   Valued militarism</a:t>
            </a:r>
          </a:p>
          <a:p>
            <a:pPr algn="ctr" eaLnBrk="1" hangingPunct="1">
              <a:buFontTx/>
              <a:buNone/>
            </a:pPr>
            <a:r>
              <a:rPr lang="en-US" altLang="en-US" sz="2800" u="sng" dirty="0" smtClean="0"/>
              <a:t>Important </a:t>
            </a:r>
            <a:r>
              <a:rPr lang="en-US" altLang="en-US" sz="2800" u="sng" dirty="0"/>
              <a:t>Individuals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 </a:t>
            </a:r>
            <a:r>
              <a:rPr lang="en-US" altLang="en-US" sz="2800" b="1" u="sng" dirty="0"/>
              <a:t>Alexander the Great</a:t>
            </a:r>
            <a:r>
              <a:rPr lang="en-US" altLang="en-US" sz="2800" dirty="0"/>
              <a:t>- Hellenistic culture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</a:t>
            </a:r>
            <a:r>
              <a:rPr lang="en-US" altLang="en-US" sz="2800" b="1" u="sng" dirty="0"/>
              <a:t>Socrates, Aristotle, Plato </a:t>
            </a:r>
            <a:r>
              <a:rPr lang="en-US" altLang="en-US" sz="2800" dirty="0"/>
              <a:t>– Greek philosophers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1179</TotalTime>
  <Words>3261</Words>
  <Application>Microsoft Office PowerPoint</Application>
  <PresentationFormat>Widescreen</PresentationFormat>
  <Paragraphs>551</Paragraphs>
  <Slides>59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Ion Boardroom</vt:lpstr>
      <vt:lpstr>NC World History Final Review </vt:lpstr>
      <vt:lpstr> Methods of Social Studies</vt:lpstr>
      <vt:lpstr> Prehistoric Civilizations</vt:lpstr>
      <vt:lpstr>1. Mesopotamia</vt:lpstr>
      <vt:lpstr>2. Egypt</vt:lpstr>
      <vt:lpstr>3. Indus River Valley</vt:lpstr>
      <vt:lpstr>4. China</vt:lpstr>
      <vt:lpstr> Classical Civilizations</vt:lpstr>
      <vt:lpstr>GREECE</vt:lpstr>
      <vt:lpstr>ROME</vt:lpstr>
      <vt:lpstr> </vt:lpstr>
      <vt:lpstr>Caste System of India</vt:lpstr>
      <vt:lpstr> Belief Systems (Page 2)</vt:lpstr>
      <vt:lpstr> Belief Systems ( Page 4)</vt:lpstr>
      <vt:lpstr> Belief Systems ( Page 5)</vt:lpstr>
      <vt:lpstr>Unit 1 &amp; 2 Review Sheet (35 mins) </vt:lpstr>
      <vt:lpstr>Essential Question</vt:lpstr>
      <vt:lpstr>Warm Up (1/5/16)</vt:lpstr>
      <vt:lpstr>NC Final Exam Review</vt:lpstr>
      <vt:lpstr>PowerPoint Presentation</vt:lpstr>
      <vt:lpstr>PowerPoint Presentation</vt:lpstr>
      <vt:lpstr>PowerPoint Presentation</vt:lpstr>
      <vt:lpstr>Middle Ages (Western Europe after the decline of the Roman Empire)  </vt:lpstr>
      <vt:lpstr>PowerPoint Presentation</vt:lpstr>
      <vt:lpstr>PowerPoint Presentation</vt:lpstr>
      <vt:lpstr>PowerPoint Presentation</vt:lpstr>
      <vt:lpstr>Renaissance</vt:lpstr>
      <vt:lpstr>Protestant Reformation</vt:lpstr>
      <vt:lpstr>Rise of Absolute Monarchies</vt:lpstr>
      <vt:lpstr>Age of Exploration</vt:lpstr>
      <vt:lpstr>Age of Exploration</vt:lpstr>
      <vt:lpstr>Warm Up (1/6/16)</vt:lpstr>
      <vt:lpstr>NC Final Exam Review</vt:lpstr>
      <vt:lpstr>Scientific Revolution / Enlightenment</vt:lpstr>
      <vt:lpstr>Scientific Revolution / Enlightenment</vt:lpstr>
      <vt:lpstr> French Revolution and Napoleon</vt:lpstr>
      <vt:lpstr>French Revolution and Napoleon</vt:lpstr>
      <vt:lpstr>Latin American Revolutions</vt:lpstr>
      <vt:lpstr>Industrial Revolution</vt:lpstr>
      <vt:lpstr> Industrial Revolution </vt:lpstr>
      <vt:lpstr>Industrial Revolution</vt:lpstr>
      <vt:lpstr>Nationalism in Italy and Germany</vt:lpstr>
      <vt:lpstr>Imperialism</vt:lpstr>
      <vt:lpstr>Imperialism</vt:lpstr>
      <vt:lpstr>NC Final Review</vt:lpstr>
      <vt:lpstr>World War I</vt:lpstr>
      <vt:lpstr>World War I</vt:lpstr>
      <vt:lpstr>World War I</vt:lpstr>
      <vt:lpstr>Russian (Bolshevik Revolution)</vt:lpstr>
      <vt:lpstr>Rise of Totalitarian States</vt:lpstr>
      <vt:lpstr>Rise of Totalitarian States</vt:lpstr>
      <vt:lpstr>World War II</vt:lpstr>
      <vt:lpstr>World War II</vt:lpstr>
      <vt:lpstr>The Cold War</vt:lpstr>
      <vt:lpstr>Conflict During the Cold War</vt:lpstr>
      <vt:lpstr>Conflict During the Cold War</vt:lpstr>
      <vt:lpstr>Collapse of Communism</vt:lpstr>
      <vt:lpstr>Global Economy</vt:lpstr>
      <vt:lpstr>Modern Issues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World History Final Review</dc:title>
  <dc:creator>Miller, Calvin D.</dc:creator>
  <cp:lastModifiedBy>Herman, Mallory M.</cp:lastModifiedBy>
  <cp:revision>33</cp:revision>
  <dcterms:created xsi:type="dcterms:W3CDTF">2015-12-21T14:58:25Z</dcterms:created>
  <dcterms:modified xsi:type="dcterms:W3CDTF">2017-05-24T13:40:44Z</dcterms:modified>
</cp:coreProperties>
</file>